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65" r:id="rId5"/>
    <p:sldId id="257" r:id="rId6"/>
    <p:sldId id="274" r:id="rId7"/>
    <p:sldId id="275" r:id="rId8"/>
    <p:sldId id="266" r:id="rId9"/>
    <p:sldId id="268" r:id="rId10"/>
    <p:sldId id="272" r:id="rId11"/>
    <p:sldId id="267" r:id="rId12"/>
    <p:sldId id="258" r:id="rId13"/>
    <p:sldId id="259" r:id="rId14"/>
    <p:sldId id="260" r:id="rId15"/>
    <p:sldId id="261" r:id="rId16"/>
    <p:sldId id="271" r:id="rId17"/>
    <p:sldId id="276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0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4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BF75-0F6C-4A78-8827-6989C32FD8EC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DF21E-2C30-4B31-8282-979A3F5F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8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10" Type="http://schemas.openxmlformats.org/officeDocument/2006/relationships/image" Target="../media/image3.w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gif"/><Relationship Id="rId9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wm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10" Type="http://schemas.openxmlformats.org/officeDocument/2006/relationships/image" Target="../media/image3.wmf"/><Relationship Id="rId4" Type="http://schemas.openxmlformats.org/officeDocument/2006/relationships/image" Target="../media/image6.gi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wm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FF00"/>
                </a:solidFill>
              </a:rPr>
              <a:t>Campaign</a:t>
            </a:r>
            <a:br>
              <a:rPr lang="en-US" sz="13800" b="1" dirty="0" smtClean="0">
                <a:solidFill>
                  <a:srgbClr val="FFFF00"/>
                </a:solidFill>
              </a:rPr>
            </a:br>
            <a:r>
              <a:rPr lang="en-US" sz="13800" b="1" dirty="0" smtClean="0">
                <a:solidFill>
                  <a:srgbClr val="FFFF00"/>
                </a:solidFill>
              </a:rPr>
              <a:t>Finance</a:t>
            </a:r>
            <a:br>
              <a:rPr lang="en-US" sz="13800" b="1" dirty="0" smtClean="0">
                <a:solidFill>
                  <a:srgbClr val="FFFF00"/>
                </a:solidFill>
              </a:rPr>
            </a:br>
            <a:r>
              <a:rPr lang="en-US" sz="13800" b="1" dirty="0" smtClean="0">
                <a:solidFill>
                  <a:srgbClr val="FFFF00"/>
                </a:solidFill>
              </a:rPr>
              <a:t>Reform</a:t>
            </a:r>
            <a:endParaRPr lang="en-US" sz="13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2" b="50000"/>
          <a:stretch/>
        </p:blipFill>
        <p:spPr bwMode="auto">
          <a:xfrm>
            <a:off x="2284356" y="153430"/>
            <a:ext cx="2035590" cy="156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228742" y="25908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pic>
        <p:nvPicPr>
          <p:cNvPr id="1030" name="Picture 6" descr="Man In Sui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68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t="81645" r="71599" b="4711"/>
          <a:stretch/>
        </p:blipFill>
        <p:spPr bwMode="auto">
          <a:xfrm>
            <a:off x="6154666" y="3657600"/>
            <a:ext cx="283693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5691"/>
            <a:ext cx="235409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553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82" y="4876800"/>
            <a:ext cx="1280160" cy="15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ld Styled Tv Set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596"/>
            <a:ext cx="1601932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196" cy="14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014" y="3686362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7353" y="3703690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9416" y="3673216"/>
            <a:ext cx="69326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41" y="1295400"/>
            <a:ext cx="1402292" cy="8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00" y="1292802"/>
            <a:ext cx="1402292" cy="8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69" y="1292802"/>
            <a:ext cx="1402292" cy="8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33800" y="5334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4724400" y="0"/>
            <a:ext cx="1447800" cy="1741488"/>
            <a:chOff x="4953000" y="152400"/>
            <a:chExt cx="1447800" cy="1582665"/>
          </a:xfrm>
        </p:grpSpPr>
        <p:pic>
          <p:nvPicPr>
            <p:cNvPr id="1333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5" name="TextBox 7"/>
            <p:cNvSpPr txBox="1">
              <a:spLocks noChangeArrowheads="1"/>
            </p:cNvSpPr>
            <p:nvPr/>
          </p:nvSpPr>
          <p:spPr bwMode="auto">
            <a:xfrm>
              <a:off x="4953000" y="1399309"/>
              <a:ext cx="1447800" cy="3357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Calibri" pitchFamily="34" charset="0"/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770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6324600" y="6096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23622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36576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chemeClr val="bg1"/>
                </a:solidFill>
              </a:rPr>
              <a:t>NRLC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5"/>
          <a:srcRect l="37584" t="1563" r="26981" b="64063"/>
          <a:stretch>
            <a:fillRect/>
          </a:stretch>
        </p:blipFill>
        <p:spPr bwMode="auto">
          <a:xfrm>
            <a:off x="228600" y="51054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334000"/>
            <a:ext cx="1285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429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/>
          <p:cNvSpPr/>
          <p:nvPr/>
        </p:nvSpPr>
        <p:spPr>
          <a:xfrm rot="1799992">
            <a:off x="2057400" y="27432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981200" y="3886200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8892648">
            <a:off x="2938463" y="52244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7800" y="3733800"/>
            <a:ext cx="1676400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bg1"/>
                </a:solidFill>
              </a:rPr>
              <a:t>PAC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Restore Our Future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572000" y="3962400"/>
            <a:ext cx="6858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29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TextBox 26"/>
          <p:cNvSpPr txBox="1">
            <a:spLocks noChangeArrowheads="1"/>
          </p:cNvSpPr>
          <p:nvPr/>
        </p:nvSpPr>
        <p:spPr bwMode="auto">
          <a:xfrm>
            <a:off x="2895600" y="3048000"/>
            <a:ext cx="203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a lot more $$$</a:t>
            </a:r>
          </a:p>
        </p:txBody>
      </p:sp>
      <p:pic>
        <p:nvPicPr>
          <p:cNvPr id="13331" name="Picture 2"/>
          <p:cNvPicPr>
            <a:picLocks noChangeAspect="1" noChangeArrowheads="1"/>
          </p:cNvPicPr>
          <p:nvPr/>
        </p:nvPicPr>
        <p:blipFill>
          <a:blip r:embed="rId8"/>
          <a:srcRect l="22501"/>
          <a:stretch>
            <a:fillRect/>
          </a:stretch>
        </p:blipFill>
        <p:spPr bwMode="auto">
          <a:xfrm>
            <a:off x="6934200" y="4572000"/>
            <a:ext cx="21336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22"/>
          <p:cNvSpPr/>
          <p:nvPr/>
        </p:nvSpPr>
        <p:spPr>
          <a:xfrm rot="2648546">
            <a:off x="6292850" y="4843463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3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2851150"/>
            <a:ext cx="12192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1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3330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0657"/>
            <a:ext cx="8610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/>
              </a:rPr>
              <a:t>All about Money</a:t>
            </a:r>
          </a:p>
          <a:p>
            <a:r>
              <a:rPr lang="en-US" sz="4000" dirty="0" smtClean="0"/>
              <a:t>Is Money </a:t>
            </a:r>
            <a:r>
              <a:rPr lang="en-US" sz="4000" dirty="0" smtClean="0"/>
              <a:t>more important than the </a:t>
            </a:r>
            <a:r>
              <a:rPr lang="en-US" sz="4000" dirty="0" smtClean="0"/>
              <a:t>People voting?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>
              <a:effectLst/>
            </a:endParaRPr>
          </a:p>
          <a:p>
            <a:endParaRPr lang="en-US" sz="4000" dirty="0" smtClean="0">
              <a:effectLst/>
            </a:endParaRPr>
          </a:p>
          <a:p>
            <a:endParaRPr lang="en-US" sz="4000" dirty="0"/>
          </a:p>
        </p:txBody>
      </p:sp>
      <p:pic>
        <p:nvPicPr>
          <p:cNvPr id="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49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97" y="541232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7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49" y="5508682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77" y="507420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15" y="49721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06" y="4810124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45" y="509921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06" y="456137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ld Styled Tv Se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81870"/>
            <a:ext cx="1601932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08749"/>
            <a:ext cx="1851196" cy="14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8274"/>
            <a:ext cx="1600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Costs are Rising</a:t>
            </a:r>
            <a:endParaRPr lang="en-US" dirty="0"/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6200" y="3124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v</a:t>
            </a:r>
            <a:r>
              <a:rPr lang="en-US" sz="7200" b="1" dirty="0" smtClean="0"/>
              <a:t>s.</a:t>
            </a:r>
            <a:endParaRPr lang="en-US" sz="7200" b="1" dirty="0"/>
          </a:p>
        </p:txBody>
      </p:sp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3733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82" y="5334336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3328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2" y="5503931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09" y="6040779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24" y="5826032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76" y="5821484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58" y="5232087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76" y="5991079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58" y="5401682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85" y="5938530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3783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045220" y="1873358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</a:rPr>
              <a:t>$600,000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96697" y="4585756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FFF00"/>
                </a:solidFill>
              </a:rPr>
              <a:t>$800,000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7177" y="5770887"/>
            <a:ext cx="208262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Winner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106507"/>
            <a:ext cx="91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2008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738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Costs are Rising</a:t>
            </a:r>
            <a:endParaRPr lang="en-US" dirty="0"/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6200" y="3124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v</a:t>
            </a:r>
            <a:r>
              <a:rPr lang="en-US" sz="7200" b="1" dirty="0" smtClean="0"/>
              <a:t>s.</a:t>
            </a:r>
            <a:endParaRPr lang="en-US" sz="7200" b="1" dirty="0"/>
          </a:p>
        </p:txBody>
      </p:sp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3733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82" y="5334336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3328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2" y="5503931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09" y="6040779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24" y="5826032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76" y="5821484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58" y="5232087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76" y="5991079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58" y="5401682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85" y="5938530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3783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045220" y="1873358"/>
            <a:ext cx="2294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FFF00"/>
                </a:solidFill>
              </a:rPr>
              <a:t>$1,000,000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96697" y="4585756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FFF00"/>
                </a:solidFill>
              </a:rPr>
              <a:t>$800,000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902" y="5798459"/>
            <a:ext cx="208262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Winner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52400"/>
            <a:ext cx="13773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Next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Election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10650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2010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8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315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Costs are Rising</a:t>
            </a:r>
            <a:endParaRPr lang="en-US" dirty="0"/>
          </a:p>
        </p:txBody>
      </p:sp>
      <p:pic>
        <p:nvPicPr>
          <p:cNvPr id="6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752600"/>
            <a:ext cx="1482687" cy="42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6200" y="3124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v</a:t>
            </a:r>
            <a:r>
              <a:rPr lang="en-US" sz="7200" b="1" dirty="0" smtClean="0"/>
              <a:t>s.</a:t>
            </a:r>
            <a:endParaRPr lang="en-US" sz="7200" b="1" dirty="0"/>
          </a:p>
        </p:txBody>
      </p:sp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3733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82" y="5334336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3328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2" y="5503931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09" y="6040779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24" y="5826032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76" y="5821484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58" y="5232087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76" y="5991079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58" y="5401682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85" y="5938530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23783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045220" y="1873358"/>
            <a:ext cx="2294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FFF00"/>
                </a:solidFill>
              </a:rPr>
              <a:t>$1,000,000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96697" y="4585756"/>
            <a:ext cx="2294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FFF00"/>
                </a:solidFill>
              </a:rPr>
              <a:t>$1,500,000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5394" y="5791863"/>
            <a:ext cx="208262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Winner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152400"/>
            <a:ext cx="13773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Next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Election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10650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2012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898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276600" y="152400"/>
            <a:ext cx="1773687" cy="13231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pic>
        <p:nvPicPr>
          <p:cNvPr id="1030" name="Picture 6" descr="Man In Sui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68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t="81645" r="71599" b="4711"/>
          <a:stretch/>
        </p:blipFill>
        <p:spPr bwMode="auto">
          <a:xfrm>
            <a:off x="6154666" y="3657600"/>
            <a:ext cx="283693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5691"/>
            <a:ext cx="235409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553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82" y="4876800"/>
            <a:ext cx="1280160" cy="15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ld Styled Tv Se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596"/>
            <a:ext cx="1601932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196" cy="14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014" y="3686362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7353" y="3703690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9416" y="3673216"/>
            <a:ext cx="69326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41" y="1295400"/>
            <a:ext cx="1402292" cy="8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00" y="1292802"/>
            <a:ext cx="1402292" cy="8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69" y="1292802"/>
            <a:ext cx="1402292" cy="8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23" y="30540"/>
            <a:ext cx="8864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Limit the amount of money spent! 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Elect the </a:t>
            </a:r>
            <a:r>
              <a:rPr lang="en-US" sz="4800" b="1" dirty="0" smtClean="0">
                <a:solidFill>
                  <a:srgbClr val="FFFF00"/>
                </a:solidFill>
              </a:rPr>
              <a:t>best </a:t>
            </a:r>
            <a:r>
              <a:rPr lang="en-US" sz="4800" b="1" u="sng" dirty="0" smtClean="0">
                <a:solidFill>
                  <a:srgbClr val="FFFF00"/>
                </a:solidFill>
              </a:rPr>
              <a:t>not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the richest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nfordflipside.com/images/132nra-949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15" y="2057402"/>
            <a:ext cx="5168645" cy="40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74320" y="3173458"/>
            <a:ext cx="3276600" cy="3669302"/>
            <a:chOff x="274320" y="3173458"/>
            <a:chExt cx="3276600" cy="3669302"/>
          </a:xfrm>
        </p:grpSpPr>
        <p:pic>
          <p:nvPicPr>
            <p:cNvPr id="5124" name="Picture 4" descr="http://www.clker.com/cliparts/e/6/c/9/11949844772082631493parchment_paper_portrai1.svg.me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" y="3173458"/>
              <a:ext cx="3276600" cy="3669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http://abcnews.go.com/images/News/gty_us_constitution_jef_111215_m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181" y="3901438"/>
              <a:ext cx="1935479" cy="2118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74320" y="304800"/>
            <a:ext cx="4373880" cy="2514600"/>
            <a:chOff x="274320" y="304800"/>
            <a:chExt cx="4373880" cy="2514600"/>
          </a:xfrm>
        </p:grpSpPr>
        <p:sp>
          <p:nvSpPr>
            <p:cNvPr id="5" name="Oval Callout 4"/>
            <p:cNvSpPr/>
            <p:nvPr/>
          </p:nvSpPr>
          <p:spPr>
            <a:xfrm>
              <a:off x="274320" y="304800"/>
              <a:ext cx="4373880" cy="2514600"/>
            </a:xfrm>
            <a:prstGeom prst="wedgeEllipseCallout">
              <a:avLst>
                <a:gd name="adj1" fmla="val 45462"/>
                <a:gd name="adj2" fmla="val 4795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" y="768459"/>
              <a:ext cx="39319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We can spend whatever we want!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r>
                <a:rPr lang="en-US" sz="2800" b="1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amendment </a:t>
              </a:r>
              <a:r>
                <a:rPr lang="en-US" sz="2800" dirty="0" smtClean="0">
                  <a:solidFill>
                    <a:schemeClr val="bg1"/>
                  </a:solidFill>
                </a:rPr>
                <a:t>protects our freedom of speech!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67201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18" y="1426193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6796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27" y="1373644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42" y="1158897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77" y="517615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95" y="1276607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77" y="687210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04" y="1224058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19" y="1009311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9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06" y="5335604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24" y="6094596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06" y="5505199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33" y="6042047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48" y="5827300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83" y="5186018"/>
            <a:ext cx="1387612" cy="8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01" y="5945010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83" y="5355613"/>
            <a:ext cx="1324484" cy="8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10" y="5892461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25" y="5677714"/>
            <a:ext cx="1223914" cy="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an In Sui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60647"/>
            <a:ext cx="125768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4640" y="312003"/>
            <a:ext cx="8814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Money is important to a candidate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184459" y="1283478"/>
            <a:ext cx="8775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What do you think a congressman does more: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600" y="2962870"/>
            <a:ext cx="3523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Make Laws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3882" y="2286000"/>
            <a:ext cx="40001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Raise </a:t>
            </a:r>
            <a:r>
              <a:rPr lang="en-US" sz="4800" b="1" dirty="0">
                <a:solidFill>
                  <a:srgbClr val="FF0000"/>
                </a:solidFill>
              </a:rPr>
              <a:t>Money for his campaign</a:t>
            </a:r>
          </a:p>
          <a:p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5257800" y="1929809"/>
            <a:ext cx="3721561" cy="294699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ll tim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257"/>
            <a:ext cx="8858250" cy="66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055588">
            <a:off x="4073692" y="3530169"/>
            <a:ext cx="4321386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What if they can’t raise enough money. Where do they turn?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055588">
            <a:off x="4334809" y="5286236"/>
            <a:ext cx="432138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Interest groups &amp; Lobbyists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edrickbowe.files.wordpress.com/2012/06/change.jpg?w=300&amp;h=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12" y="4084826"/>
            <a:ext cx="3449188" cy="27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Finance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Campaign</a:t>
            </a:r>
          </a:p>
          <a:p>
            <a:pPr lvl="1"/>
            <a:r>
              <a:rPr lang="en-US" sz="4000" dirty="0" smtClean="0"/>
              <a:t>Run for gov’t office</a:t>
            </a:r>
          </a:p>
          <a:p>
            <a:r>
              <a:rPr lang="en-US" sz="4800" b="1" dirty="0" smtClean="0">
                <a:solidFill>
                  <a:srgbClr val="FFFF00"/>
                </a:solidFill>
              </a:rPr>
              <a:t>Finance</a:t>
            </a:r>
          </a:p>
          <a:p>
            <a:pPr lvl="1"/>
            <a:r>
              <a:rPr lang="en-US" sz="4000" dirty="0" smtClean="0"/>
              <a:t>Spending money</a:t>
            </a:r>
          </a:p>
          <a:p>
            <a:r>
              <a:rPr lang="en-US" sz="4800" b="1" dirty="0" smtClean="0">
                <a:solidFill>
                  <a:srgbClr val="FFFF00"/>
                </a:solidFill>
              </a:rPr>
              <a:t>Reform</a:t>
            </a:r>
          </a:p>
          <a:p>
            <a:pPr lvl="1"/>
            <a:r>
              <a:rPr lang="en-US" sz="4000" dirty="0" smtClean="0"/>
              <a:t>Change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38300"/>
            <a:ext cx="20478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45" y="3765106"/>
            <a:ext cx="1493432" cy="9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53" y="3537064"/>
            <a:ext cx="1493432" cy="9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68" y="3826151"/>
            <a:ext cx="1493432" cy="9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36" y="3352800"/>
            <a:ext cx="1493432" cy="9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an In Sui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25768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t="81645" r="71599" b="4711"/>
          <a:stretch/>
        </p:blipFill>
        <p:spPr bwMode="auto">
          <a:xfrm>
            <a:off x="6154666" y="3657600"/>
            <a:ext cx="283693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www.virginiaplaces.org/graphics/congdist199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15691"/>
            <a:ext cx="235409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264553" y="4343400"/>
            <a:ext cx="7620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pearce.dietrich\AppData\Local\Microsoft\Windows\Temporary Internet Files\Content.IE5\92ZVDHOQ\MC9000592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82" y="4876800"/>
            <a:ext cx="1280160" cy="15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ld Styled Tv Se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68596"/>
            <a:ext cx="1601932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hools.manatee.k12.fl.us/webdisk/842akh/spotlight_clipar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5475"/>
            <a:ext cx="1851196" cy="14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cdn4.123rf.com/168nwm/cole123rf/cole123rf0804/cole123rf080400235/2908914-music-stereo-or-radio-boombox-with-music-vec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002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2865516">
            <a:off x="2371014" y="3686362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497237">
            <a:off x="4807353" y="3703690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171613">
            <a:off x="3789416" y="3673216"/>
            <a:ext cx="693267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16" name="Picture 2" descr="C:\Users\pearce.dietrich\AppData\Local\Microsoft\Windows\Temporary Internet Files\Content.IE5\3MQD2JC7\MC900437785[1].wm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2" b="50000"/>
          <a:stretch/>
        </p:blipFill>
        <p:spPr bwMode="auto">
          <a:xfrm>
            <a:off x="3150961" y="1"/>
            <a:ext cx="2035590" cy="156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41" y="1295400"/>
            <a:ext cx="1402292" cy="8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00" y="1292802"/>
            <a:ext cx="1402292" cy="8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69" y="1292802"/>
            <a:ext cx="1402292" cy="8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61024"/>
            <a:ext cx="24384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The way it is now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1433" y="76264"/>
            <a:ext cx="3240397" cy="150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If we </a:t>
            </a:r>
            <a:r>
              <a:rPr lang="en-US" sz="4400" b="1" u="sng" dirty="0" smtClean="0">
                <a:solidFill>
                  <a:schemeClr val="bg1"/>
                </a:solidFill>
              </a:rPr>
              <a:t>reform</a:t>
            </a:r>
            <a:r>
              <a:rPr lang="en-US" sz="4800" b="1" u="sng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the system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82" y="5769769"/>
            <a:ext cx="2793732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</a:t>
            </a:r>
            <a:r>
              <a:rPr lang="en-US" sz="4400" b="1" dirty="0" smtClean="0">
                <a:solidFill>
                  <a:schemeClr val="bg1"/>
                </a:solidFill>
              </a:rPr>
              <a:t>ho wins?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222926"/>
            <a:ext cx="164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b</a:t>
            </a:r>
            <a:r>
              <a:rPr lang="en-US" sz="2400" b="1" dirty="0" smtClean="0">
                <a:solidFill>
                  <a:srgbClr val="FFFF00"/>
                </a:solidFill>
              </a:rPr>
              <a:t>est or richest?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 animBg="1"/>
      <p:bldP spid="13" grpId="0" animBg="1"/>
      <p:bldP spid="14" grpId="0" animBg="1"/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downeyobesityreport.com/wp-content/uploads/republican-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3992" cy="24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0.gstatic.com/images?q=tbn:ANd9GcSNB7uetVZKbZe4vAYVu2WNRd-fYUJQErmPDHpVyguWF1ZltzL5oHt2yN1d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8" y="159327"/>
            <a:ext cx="2743200" cy="24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mgtoptens.com/wp-content/uploads/2012/09/usa-flag-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7398"/>
            <a:ext cx="7365428" cy="45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barackobama.net/pictures/barack-obama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1" y="4343400"/>
            <a:ext cx="1696442" cy="2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edia.npr.org/assets/img/2012/09/03/romney_2012_13316889-0349345d6a676317e961bb2a68303ac97680ad0a-s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9" t="5761" r="23950"/>
          <a:stretch/>
        </p:blipFill>
        <p:spPr bwMode="auto">
          <a:xfrm>
            <a:off x="7280017" y="4343399"/>
            <a:ext cx="1713319" cy="23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92749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97" y="541232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7" y="54927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49" y="5508682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77" y="507420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15" y="497215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06" y="4810124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45" y="509921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06" y="4561371"/>
            <a:ext cx="2153694" cy="13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NRA</a:t>
            </a:r>
          </a:p>
          <a:p>
            <a:pPr lvl="1"/>
            <a:r>
              <a:rPr lang="en-US" sz="3200" dirty="0" smtClean="0"/>
              <a:t>National rifle association</a:t>
            </a:r>
          </a:p>
          <a:p>
            <a:r>
              <a:rPr lang="en-US" sz="4800" b="1" dirty="0" smtClean="0"/>
              <a:t>NEA</a:t>
            </a:r>
          </a:p>
          <a:p>
            <a:pPr lvl="1"/>
            <a:r>
              <a:rPr lang="en-US" sz="3200" dirty="0" smtClean="0"/>
              <a:t>National Educator Association</a:t>
            </a:r>
          </a:p>
          <a:p>
            <a:endParaRPr lang="en-US" sz="4800" b="1" dirty="0"/>
          </a:p>
        </p:txBody>
      </p:sp>
      <p:pic>
        <p:nvPicPr>
          <p:cNvPr id="2050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7784"/>
            <a:ext cx="2962275" cy="220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arce.dietrich\AppData\Local\Microsoft\Windows\Temporary Internet Files\Content.IE5\UHPARGJF\MM90028528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27691"/>
            <a:ext cx="2209800" cy="29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2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6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75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27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52" y="4724400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3074" idx="2"/>
            <a:endCxn id="3076" idx="0"/>
          </p:cNvCxnSpPr>
          <p:nvPr/>
        </p:nvCxnSpPr>
        <p:spPr>
          <a:xfrm flipH="1">
            <a:off x="1344350" y="3276600"/>
            <a:ext cx="3227650" cy="1447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074" idx="2"/>
            <a:endCxn id="7" idx="0"/>
          </p:cNvCxnSpPr>
          <p:nvPr/>
        </p:nvCxnSpPr>
        <p:spPr>
          <a:xfrm flipH="1">
            <a:off x="2996275" y="3276600"/>
            <a:ext cx="1575725" cy="1447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74" idx="2"/>
            <a:endCxn id="8" idx="0"/>
          </p:cNvCxnSpPr>
          <p:nvPr/>
        </p:nvCxnSpPr>
        <p:spPr>
          <a:xfrm>
            <a:off x="4572000" y="3276600"/>
            <a:ext cx="48949" cy="1447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074" idx="2"/>
            <a:endCxn id="9" idx="0"/>
          </p:cNvCxnSpPr>
          <p:nvPr/>
        </p:nvCxnSpPr>
        <p:spPr>
          <a:xfrm>
            <a:off x="4572000" y="3276600"/>
            <a:ext cx="1638301" cy="1447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74" idx="2"/>
            <a:endCxn id="10" idx="0"/>
          </p:cNvCxnSpPr>
          <p:nvPr/>
        </p:nvCxnSpPr>
        <p:spPr>
          <a:xfrm>
            <a:off x="4572000" y="3276600"/>
            <a:ext cx="3290226" cy="1447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0973" y="6184612"/>
            <a:ext cx="750205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Lobbyists </a:t>
            </a:r>
            <a:r>
              <a:rPr lang="en-US" sz="3200" dirty="0" smtClean="0">
                <a:solidFill>
                  <a:schemeClr val="bg1"/>
                </a:solidFill>
              </a:rPr>
              <a:t>= employees of the interest group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stanfordflipside.com/images/132nra-949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8601"/>
            <a:ext cx="38862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ittsburghgolfcourseguide.com/wp-content/uploads/2012/04/golf-course-sample-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9" y="3145889"/>
            <a:ext cx="4732384" cy="354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asyvectors.com/assets/images/vectors/afbig/business-man-smiling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1310638"/>
            <a:ext cx="13443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tanfordflipside.com/images/132nra-949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"/>
            <a:ext cx="38862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pearce.dietrich\AppData\Local\Microsoft\Windows\Temporary Internet Files\Content.IE5\1WZS6TV0\MC9000548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01" y="2590800"/>
            <a:ext cx="1283699" cy="8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858000" y="3840480"/>
            <a:ext cx="2095500" cy="2716846"/>
            <a:chOff x="6858000" y="3840480"/>
            <a:chExt cx="2095500" cy="2716846"/>
          </a:xfrm>
        </p:grpSpPr>
        <p:pic>
          <p:nvPicPr>
            <p:cNvPr id="4098" name="Picture 2" descr="http://upload.wikimedia.org/wikipedia/commons/thumb/9/9d/Robert_Hurt,_Official_Portrait,_112th_Congress.jpg/220px-Robert_Hurt,_Official_Portrait,_112th_Congress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27"/>
            <a:stretch/>
          </p:blipFill>
          <p:spPr bwMode="auto">
            <a:xfrm>
              <a:off x="6858000" y="3840480"/>
              <a:ext cx="2095500" cy="2716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991350" y="5791200"/>
              <a:ext cx="182879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Representative</a:t>
              </a:r>
            </a:p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Robert Hurt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81521" y="2799555"/>
            <a:ext cx="3124200" cy="2081849"/>
            <a:chOff x="1447800" y="3404551"/>
            <a:chExt cx="3124200" cy="2081849"/>
          </a:xfrm>
        </p:grpSpPr>
        <p:sp>
          <p:nvSpPr>
            <p:cNvPr id="17" name="Oval Callout 16"/>
            <p:cNvSpPr/>
            <p:nvPr/>
          </p:nvSpPr>
          <p:spPr>
            <a:xfrm>
              <a:off x="1447800" y="3404551"/>
              <a:ext cx="3124200" cy="2081849"/>
            </a:xfrm>
            <a:prstGeom prst="wedgeEllipseCallout">
              <a:avLst>
                <a:gd name="adj1" fmla="val 37545"/>
                <a:gd name="adj2" fmla="val 5480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00200" y="3810000"/>
              <a:ext cx="2819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Rob, how about we go golfing. I’ll pay.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28160" y="929016"/>
            <a:ext cx="4499882" cy="2515843"/>
            <a:chOff x="3233516" y="1469279"/>
            <a:chExt cx="3124200" cy="2081849"/>
          </a:xfrm>
        </p:grpSpPr>
        <p:sp>
          <p:nvSpPr>
            <p:cNvPr id="28" name="Oval Callout 27"/>
            <p:cNvSpPr/>
            <p:nvPr/>
          </p:nvSpPr>
          <p:spPr>
            <a:xfrm>
              <a:off x="3233516" y="1469279"/>
              <a:ext cx="3124200" cy="2081849"/>
            </a:xfrm>
            <a:prstGeom prst="wedgeEllipseCallout">
              <a:avLst>
                <a:gd name="adj1" fmla="val -109440"/>
                <a:gd name="adj2" fmla="val 9963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58173" y="1831109"/>
              <a:ext cx="2819400" cy="1706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How about you do me a favor, and vote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NO</a:t>
              </a:r>
              <a:r>
                <a:rPr lang="en-US" sz="3200" dirty="0" smtClean="0">
                  <a:solidFill>
                    <a:schemeClr val="bg1"/>
                  </a:solidFill>
                </a:rPr>
                <a:t> on the assault rifle ban.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7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6718 -0.024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19 -0.02454 L 0.25573 0.44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234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9167 0.44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4699 L -0.44791 0.083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652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0.44445 L -0.45503 0.547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4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 rot="2278388">
            <a:off x="2857502" y="2928477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3691200" y="2102372"/>
            <a:ext cx="2453288" cy="3074250"/>
            <a:chOff x="4953000" y="152400"/>
            <a:chExt cx="1447801" cy="1539806"/>
          </a:xfrm>
        </p:grpSpPr>
        <p:pic>
          <p:nvPicPr>
            <p:cNvPr id="1333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5" name="TextBox 7"/>
            <p:cNvSpPr txBox="1">
              <a:spLocks noChangeArrowheads="1"/>
            </p:cNvSpPr>
            <p:nvPr/>
          </p:nvSpPr>
          <p:spPr bwMode="auto">
            <a:xfrm>
              <a:off x="4953001" y="1399309"/>
              <a:ext cx="1447800" cy="2928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Calibri" pitchFamily="34" charset="0"/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1383" y="4354746"/>
            <a:ext cx="2302618" cy="227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2253524">
            <a:off x="6065754" y="4539146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3473"/>
            <a:ext cx="1137740" cy="84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3.gstatic.com/images?q=tbn:ANd9GcSaT6tEM_vBKaMlQrxxHRZSBSoq_foad-XfxwSaEsz--5TwH__qN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/>
          <a:stretch/>
        </p:blipFill>
        <p:spPr bwMode="auto">
          <a:xfrm>
            <a:off x="5791200" y="5375708"/>
            <a:ext cx="1234910" cy="1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507487">
            <a:off x="5860778" y="5938321"/>
            <a:ext cx="89259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interest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NRA</a:t>
            </a:r>
          </a:p>
        </p:txBody>
      </p:sp>
      <p:sp>
        <p:nvSpPr>
          <p:cNvPr id="5" name="Right Arrow 4"/>
          <p:cNvSpPr/>
          <p:nvPr/>
        </p:nvSpPr>
        <p:spPr>
          <a:xfrm rot="2278388">
            <a:off x="2857502" y="2928477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2" descr="C:\Users\pearce.dietrich\AppData\Local\Microsoft\Windows\Temporary Internet Files\Content.IE5\86KXJLBF\MC90044039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3691200" y="2102372"/>
            <a:ext cx="2453288" cy="3074250"/>
            <a:chOff x="4953000" y="152400"/>
            <a:chExt cx="1447801" cy="1539806"/>
          </a:xfrm>
        </p:grpSpPr>
        <p:pic>
          <p:nvPicPr>
            <p:cNvPr id="1333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152400"/>
              <a:ext cx="14478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5" name="TextBox 7"/>
            <p:cNvSpPr txBox="1">
              <a:spLocks noChangeArrowheads="1"/>
            </p:cNvSpPr>
            <p:nvPr/>
          </p:nvSpPr>
          <p:spPr bwMode="auto">
            <a:xfrm>
              <a:off x="4953001" y="1399309"/>
              <a:ext cx="1447800" cy="2928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Calibri" pitchFamily="34" charset="0"/>
                </a:rPr>
                <a:t>Mitt Romney</a:t>
              </a:r>
            </a:p>
          </p:txBody>
        </p:sp>
      </p:grp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1383" y="4354746"/>
            <a:ext cx="2302618" cy="227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2253524">
            <a:off x="6065754" y="4539146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" descr="http://3.bp.blogspot.com/-6CCLcHVnOhg/TV1aWuomU5I/AAAAAAAABtM/S3cMfHMZfM0/s1600/22+Calibre+Hand+Gu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3473"/>
            <a:ext cx="1137740" cy="84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arce.dietrich\AppData\Local\Microsoft\Windows\Temporary Internet Files\Content.IE5\UHPARGJF\MC90010108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5" y="3831879"/>
            <a:ext cx="2597413" cy="30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earce.dietrich\AppData\Local\Microsoft\Windows\Temporary Internet Files\Content.IE5\31CLG04C\MC9000592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26" y="4429004"/>
            <a:ext cx="1521125" cy="18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 rot="20038944">
            <a:off x="2623639" y="4248948"/>
            <a:ext cx="838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6128" y="5656943"/>
            <a:ext cx="1676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Want Gun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Control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6958" y="368810"/>
            <a:ext cx="2971802" cy="2054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What type of gun policy will he enforce?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247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Campaign Finance Reform</vt:lpstr>
      <vt:lpstr>Campaign Finance Reform</vt:lpstr>
      <vt:lpstr>PowerPoint Presentation</vt:lpstr>
      <vt:lpstr>PowerPoint Presentation</vt:lpstr>
      <vt:lpstr>Interest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</vt:lpstr>
      <vt:lpstr>Campaign Costs are Rising</vt:lpstr>
      <vt:lpstr>Campaign Costs are Rising</vt:lpstr>
      <vt:lpstr>Campaign Costs are Rising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23</cp:revision>
  <dcterms:created xsi:type="dcterms:W3CDTF">2012-10-17T11:11:40Z</dcterms:created>
  <dcterms:modified xsi:type="dcterms:W3CDTF">2013-03-18T19:10:37Z</dcterms:modified>
</cp:coreProperties>
</file>