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61" r:id="rId4"/>
    <p:sldId id="266" r:id="rId5"/>
    <p:sldId id="267" r:id="rId6"/>
    <p:sldId id="268" r:id="rId7"/>
    <p:sldId id="258" r:id="rId8"/>
    <p:sldId id="263" r:id="rId9"/>
    <p:sldId id="265" r:id="rId10"/>
    <p:sldId id="269" r:id="rId11"/>
    <p:sldId id="270" r:id="rId12"/>
    <p:sldId id="271" r:id="rId13"/>
    <p:sldId id="273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9CCFF"/>
    <a:srgbClr val="00FF00"/>
    <a:srgbClr val="35E5FD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4F90A-285E-44CD-BEAA-DC26C2A21A85}" type="datetimeFigureOut">
              <a:rPr lang="en-US"/>
              <a:pPr>
                <a:defRPr/>
              </a:pPr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4285F-7253-4618-9E88-2C1CD7CF9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57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79603-5142-40CF-B871-22CF4C50FA5F}" type="datetimeFigureOut">
              <a:rPr lang="en-US"/>
              <a:pPr>
                <a:defRPr/>
              </a:pPr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196CD-9DCD-4589-9B5D-C92C79589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76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C4201-54BB-43B0-9011-20377EE90763}" type="datetimeFigureOut">
              <a:rPr lang="en-US"/>
              <a:pPr>
                <a:defRPr/>
              </a:pPr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660F3-31E9-40D7-8C87-E2E477EBA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0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6610A-92B3-4FC1-A1B3-291C419E2669}" type="datetimeFigureOut">
              <a:rPr lang="en-US"/>
              <a:pPr>
                <a:defRPr/>
              </a:pPr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A6186-B403-40A8-9F52-8DE7FDD25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76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32407-48FF-4723-9395-467A1F1B605F}" type="datetimeFigureOut">
              <a:rPr lang="en-US"/>
              <a:pPr>
                <a:defRPr/>
              </a:pPr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795CA-A738-4FF9-9B01-3724857BF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9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AFAE6-C784-4D32-8E8E-E07470EF4189}" type="datetimeFigureOut">
              <a:rPr lang="en-US"/>
              <a:pPr>
                <a:defRPr/>
              </a:pPr>
              <a:t>5/13/2013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30AC9-0AEC-4112-8C4C-477513045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0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E0391-09D3-4FD2-905B-8E4F83D0C668}" type="datetimeFigureOut">
              <a:rPr lang="en-US"/>
              <a:pPr>
                <a:defRPr/>
              </a:pPr>
              <a:t>5/13/2013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56035-CEEC-45EB-BF02-0929F9C31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4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CE590-A8A8-44C1-8208-D262B0A224B8}" type="datetimeFigureOut">
              <a:rPr lang="en-US"/>
              <a:pPr>
                <a:defRPr/>
              </a:pPr>
              <a:t>5/13/2013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241EF-616B-43D6-9CED-CB63CF50E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80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337E2-3D01-47CB-898F-EDCDD6B4F9D7}" type="datetimeFigureOut">
              <a:rPr lang="en-US"/>
              <a:pPr>
                <a:defRPr/>
              </a:pPr>
              <a:t>5/13/2013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D6CBA-9189-4E34-B1CA-616F5C44D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2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10808-9C84-4763-8FDF-5AE2506E77AE}" type="datetimeFigureOut">
              <a:rPr lang="en-US"/>
              <a:pPr>
                <a:defRPr/>
              </a:pPr>
              <a:t>5/13/2013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25583-33F8-4F65-A14E-DA9E8781C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4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2CB81-AB4C-4193-8544-1B09328B3DC5}" type="datetimeFigureOut">
              <a:rPr lang="en-US"/>
              <a:pPr>
                <a:defRPr/>
              </a:pPr>
              <a:t>5/13/2013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46298-99E5-43F6-9AEA-90F6F2055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3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6A5169-10B2-4274-A7F5-394F22E67B39}" type="datetimeFigureOut">
              <a:rPr lang="en-US"/>
              <a:pPr>
                <a:defRPr/>
              </a:pPr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0111F8-BE45-4B43-A85E-9D64A4D93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Career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Self-Assessment</a:t>
            </a:r>
            <a:endParaRPr lang="en-US" sz="3600" dirty="0">
              <a:solidFill>
                <a:srgbClr val="FFFF00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4000" dirty="0" smtClean="0"/>
              <a:t>Test: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/>
              <a:t>Skills, Talents, and what you enjoy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/>
              <a:t>Don’t forget…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600" dirty="0" smtClean="0"/>
              <a:t>How does technology affect jobs?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600" dirty="0" smtClean="0"/>
              <a:t>Creates New, take some away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Banks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1267" name="Picture 2" descr="C:\Users\User\AppData\Local\Microsoft\Windows\Temporary Internet Files\Content.IE5\B9716ZSC\MC90044131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752600"/>
            <a:ext cx="12461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 descr="C:\Users\User\AppData\Local\Microsoft\Windows\Temporary Internet Files\Content.IE5\0PN4YUQK\MC90043488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24050"/>
            <a:ext cx="11684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C:\Users\User\AppData\Local\Microsoft\Windows\Temporary Internet Files\Content.IE5\J5305SKH\MC90043164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1924050"/>
            <a:ext cx="11303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 bwMode="auto">
          <a:xfrm rot="10800000">
            <a:off x="6273800" y="2781300"/>
            <a:ext cx="1012825" cy="1028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 bwMode="auto">
          <a:xfrm rot="10800000">
            <a:off x="3157538" y="2781300"/>
            <a:ext cx="1012825" cy="1028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 bwMode="auto">
          <a:xfrm>
            <a:off x="3352800" y="3657600"/>
            <a:ext cx="6858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ight Arrow 12"/>
          <p:cNvSpPr/>
          <p:nvPr/>
        </p:nvSpPr>
        <p:spPr bwMode="auto">
          <a:xfrm>
            <a:off x="6477000" y="3657600"/>
            <a:ext cx="6858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74" name="TextBox 13"/>
          <p:cNvSpPr txBox="1">
            <a:spLocks noChangeArrowheads="1"/>
          </p:cNvSpPr>
          <p:nvPr/>
        </p:nvSpPr>
        <p:spPr bwMode="auto">
          <a:xfrm flipH="1">
            <a:off x="3429000" y="4191000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>
                <a:solidFill>
                  <a:srgbClr val="66FF33"/>
                </a:solidFill>
                <a:latin typeface="Gill Sans MT" pitchFamily="34" charset="0"/>
              </a:rPr>
              <a:t>6%</a:t>
            </a:r>
          </a:p>
        </p:txBody>
      </p:sp>
      <p:sp>
        <p:nvSpPr>
          <p:cNvPr id="11275" name="TextBox 14"/>
          <p:cNvSpPr txBox="1">
            <a:spLocks noChangeArrowheads="1"/>
          </p:cNvSpPr>
          <p:nvPr/>
        </p:nvSpPr>
        <p:spPr bwMode="auto">
          <a:xfrm flipH="1">
            <a:off x="6553200" y="4191000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>
                <a:solidFill>
                  <a:srgbClr val="FFFF00"/>
                </a:solidFill>
                <a:latin typeface="Gill Sans MT" pitchFamily="34" charset="0"/>
              </a:rPr>
              <a:t>3%</a:t>
            </a:r>
          </a:p>
        </p:txBody>
      </p:sp>
      <p:sp>
        <p:nvSpPr>
          <p:cNvPr id="11276" name="TextBox 17"/>
          <p:cNvSpPr txBox="1">
            <a:spLocks noChangeArrowheads="1"/>
          </p:cNvSpPr>
          <p:nvPr/>
        </p:nvSpPr>
        <p:spPr bwMode="auto">
          <a:xfrm flipH="1">
            <a:off x="1371600" y="4572000"/>
            <a:ext cx="175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000">
                <a:latin typeface="Gill Sans MT" pitchFamily="34" charset="0"/>
              </a:rPr>
              <a:t>borrower</a:t>
            </a:r>
          </a:p>
        </p:txBody>
      </p:sp>
      <p:sp>
        <p:nvSpPr>
          <p:cNvPr id="11277" name="TextBox 18"/>
          <p:cNvSpPr txBox="1">
            <a:spLocks noChangeArrowheads="1"/>
          </p:cNvSpPr>
          <p:nvPr/>
        </p:nvSpPr>
        <p:spPr bwMode="auto">
          <a:xfrm flipH="1">
            <a:off x="4343400" y="4572000"/>
            <a:ext cx="175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000">
                <a:latin typeface="Gill Sans MT" pitchFamily="34" charset="0"/>
              </a:rPr>
              <a:t>bank</a:t>
            </a:r>
          </a:p>
        </p:txBody>
      </p:sp>
      <p:sp>
        <p:nvSpPr>
          <p:cNvPr id="11278" name="TextBox 19"/>
          <p:cNvSpPr txBox="1">
            <a:spLocks noChangeArrowheads="1"/>
          </p:cNvSpPr>
          <p:nvPr/>
        </p:nvSpPr>
        <p:spPr bwMode="auto">
          <a:xfrm flipH="1">
            <a:off x="7239000" y="4572000"/>
            <a:ext cx="175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000">
                <a:latin typeface="Gill Sans MT" pitchFamily="34" charset="0"/>
              </a:rPr>
              <a:t>depositor</a:t>
            </a:r>
          </a:p>
        </p:txBody>
      </p:sp>
      <p:sp>
        <p:nvSpPr>
          <p:cNvPr id="11279" name="TextBox 9"/>
          <p:cNvSpPr txBox="1">
            <a:spLocks noChangeArrowheads="1"/>
          </p:cNvSpPr>
          <p:nvPr/>
        </p:nvSpPr>
        <p:spPr bwMode="auto">
          <a:xfrm flipH="1">
            <a:off x="6172200" y="1981200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>
                <a:latin typeface="Gill Sans MT" pitchFamily="34" charset="0"/>
              </a:rPr>
              <a:t>$1000</a:t>
            </a:r>
          </a:p>
        </p:txBody>
      </p:sp>
      <p:sp>
        <p:nvSpPr>
          <p:cNvPr id="11280" name="TextBox 16"/>
          <p:cNvSpPr txBox="1">
            <a:spLocks noChangeArrowheads="1"/>
          </p:cNvSpPr>
          <p:nvPr/>
        </p:nvSpPr>
        <p:spPr bwMode="auto">
          <a:xfrm flipH="1">
            <a:off x="7391400" y="4953000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>
                <a:solidFill>
                  <a:srgbClr val="FFFF00"/>
                </a:solidFill>
                <a:latin typeface="Gill Sans MT" pitchFamily="34" charset="0"/>
              </a:rPr>
              <a:t>$1030</a:t>
            </a:r>
          </a:p>
        </p:txBody>
      </p:sp>
      <p:sp>
        <p:nvSpPr>
          <p:cNvPr id="11281" name="TextBox 10"/>
          <p:cNvSpPr txBox="1">
            <a:spLocks noChangeArrowheads="1"/>
          </p:cNvSpPr>
          <p:nvPr/>
        </p:nvSpPr>
        <p:spPr bwMode="auto">
          <a:xfrm flipH="1">
            <a:off x="3048000" y="1981200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>
                <a:latin typeface="Gill Sans MT" pitchFamily="34" charset="0"/>
              </a:rPr>
              <a:t>$1000</a:t>
            </a:r>
          </a:p>
        </p:txBody>
      </p:sp>
      <p:sp>
        <p:nvSpPr>
          <p:cNvPr id="11282" name="TextBox 16"/>
          <p:cNvSpPr txBox="1">
            <a:spLocks noChangeArrowheads="1"/>
          </p:cNvSpPr>
          <p:nvPr/>
        </p:nvSpPr>
        <p:spPr bwMode="auto">
          <a:xfrm flipH="1">
            <a:off x="4495800" y="4953000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>
                <a:solidFill>
                  <a:srgbClr val="66FF33"/>
                </a:solidFill>
                <a:latin typeface="Gill Sans MT" pitchFamily="34" charset="0"/>
              </a:rPr>
              <a:t>$1060</a:t>
            </a:r>
          </a:p>
        </p:txBody>
      </p:sp>
      <p:sp>
        <p:nvSpPr>
          <p:cNvPr id="11283" name="TextBox 16"/>
          <p:cNvSpPr txBox="1">
            <a:spLocks noChangeArrowheads="1"/>
          </p:cNvSpPr>
          <p:nvPr/>
        </p:nvSpPr>
        <p:spPr bwMode="auto">
          <a:xfrm flipH="1">
            <a:off x="4419600" y="5638800"/>
            <a:ext cx="144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>
                <a:solidFill>
                  <a:srgbClr val="00FFFF"/>
                </a:solidFill>
                <a:latin typeface="Gill Sans MT" pitchFamily="34" charset="0"/>
              </a:rPr>
              <a:t>$30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2738" y="5548313"/>
            <a:ext cx="1824037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>
                <a:solidFill>
                  <a:schemeClr val="bg1"/>
                </a:solidFill>
              </a:rPr>
              <a:t>interest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42875" y="228600"/>
            <a:ext cx="2614613" cy="19383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000" b="1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sz="4000" b="1">
                <a:solidFill>
                  <a:schemeClr val="bg1"/>
                </a:solidFill>
              </a:rPr>
              <a:t>Financial</a:t>
            </a:r>
          </a:p>
          <a:p>
            <a:pPr algn="ctr"/>
            <a:r>
              <a:rPr lang="en-US" sz="4000" b="1">
                <a:solidFill>
                  <a:schemeClr val="bg1"/>
                </a:solidFill>
              </a:rPr>
              <a:t>Institutions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AppData\Local\Microsoft\Windows\Temporary Internet Files\Content.IE5\KF2HE79K\MC90044173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28956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7"/>
          <p:cNvSpPr txBox="1">
            <a:spLocks noChangeArrowheads="1"/>
          </p:cNvSpPr>
          <p:nvPr/>
        </p:nvSpPr>
        <p:spPr bwMode="auto">
          <a:xfrm>
            <a:off x="990600" y="4343400"/>
            <a:ext cx="2179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/>
              <a:t>Households</a:t>
            </a:r>
          </a:p>
        </p:txBody>
      </p:sp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6934200" y="4343400"/>
            <a:ext cx="1117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/>
              <a:t>Firms</a:t>
            </a: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3687763" y="0"/>
            <a:ext cx="176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>
                <a:solidFill>
                  <a:srgbClr val="00FF00"/>
                </a:solidFill>
              </a:rPr>
              <a:t>Economic Flow</a:t>
            </a:r>
          </a:p>
        </p:txBody>
      </p:sp>
      <p:sp>
        <p:nvSpPr>
          <p:cNvPr id="11" name="Curved Down Arrow 10"/>
          <p:cNvSpPr/>
          <p:nvPr/>
        </p:nvSpPr>
        <p:spPr>
          <a:xfrm>
            <a:off x="2514600" y="1219200"/>
            <a:ext cx="4724400" cy="609600"/>
          </a:xfrm>
          <a:prstGeom prst="curvedDownArrow">
            <a:avLst>
              <a:gd name="adj1" fmla="val 25000"/>
              <a:gd name="adj2" fmla="val 109063"/>
              <a:gd name="adj3" fmla="val 25000"/>
            </a:avLst>
          </a:prstGeom>
          <a:solidFill>
            <a:srgbClr val="00FF00"/>
          </a:solidFill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2296" name="Picture 2" descr="C:\Users\User\AppData\Local\Microsoft\Windows\Temporary Internet Files\Content.IE5\SPR3813D\MC90043163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143000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Box 11"/>
          <p:cNvSpPr txBox="1">
            <a:spLocks noChangeArrowheads="1"/>
          </p:cNvSpPr>
          <p:nvPr/>
        </p:nvSpPr>
        <p:spPr bwMode="auto">
          <a:xfrm>
            <a:off x="3352800" y="1828800"/>
            <a:ext cx="2568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/>
              <a:t>Consumer expenditure</a:t>
            </a:r>
          </a:p>
        </p:txBody>
      </p:sp>
      <p:sp>
        <p:nvSpPr>
          <p:cNvPr id="13" name="Curved Down Arrow 12"/>
          <p:cNvSpPr/>
          <p:nvPr/>
        </p:nvSpPr>
        <p:spPr>
          <a:xfrm rot="10800000" flipV="1">
            <a:off x="1295400" y="685800"/>
            <a:ext cx="6477000" cy="1143000"/>
          </a:xfrm>
          <a:prstGeom prst="curvedDownArrow">
            <a:avLst>
              <a:gd name="adj1" fmla="val 25000"/>
              <a:gd name="adj2" fmla="val 109063"/>
              <a:gd name="adj3" fmla="val 25000"/>
            </a:avLst>
          </a:prstGeom>
          <a:solidFill>
            <a:srgbClr val="00B0F0"/>
          </a:solidFill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299" name="TextBox 13"/>
          <p:cNvSpPr txBox="1">
            <a:spLocks noChangeArrowheads="1"/>
          </p:cNvSpPr>
          <p:nvPr/>
        </p:nvSpPr>
        <p:spPr bwMode="auto">
          <a:xfrm>
            <a:off x="6869113" y="533400"/>
            <a:ext cx="1284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/>
              <a:t>Products</a:t>
            </a:r>
          </a:p>
        </p:txBody>
      </p:sp>
      <p:sp>
        <p:nvSpPr>
          <p:cNvPr id="15" name="Curved Down Arrow 14"/>
          <p:cNvSpPr/>
          <p:nvPr/>
        </p:nvSpPr>
        <p:spPr>
          <a:xfrm rot="10800000">
            <a:off x="2667000" y="4953000"/>
            <a:ext cx="4724400" cy="609600"/>
          </a:xfrm>
          <a:prstGeom prst="curvedDownArrow">
            <a:avLst>
              <a:gd name="adj1" fmla="val 25000"/>
              <a:gd name="adj2" fmla="val 109063"/>
              <a:gd name="adj3" fmla="val 25000"/>
            </a:avLst>
          </a:prstGeom>
          <a:solidFill>
            <a:srgbClr val="00FF00"/>
          </a:solidFill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2301" name="Picture 2" descr="C:\Users\User\AppData\Local\Microsoft\Windows\Temporary Internet Files\Content.IE5\SPR3813D\MC90043163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953000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TextBox 16"/>
          <p:cNvSpPr txBox="1">
            <a:spLocks noChangeArrowheads="1"/>
          </p:cNvSpPr>
          <p:nvPr/>
        </p:nvSpPr>
        <p:spPr bwMode="auto">
          <a:xfrm>
            <a:off x="4152900" y="5486400"/>
            <a:ext cx="255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/>
              <a:t>Wages, rent, dividends</a:t>
            </a:r>
          </a:p>
        </p:txBody>
      </p:sp>
      <p:sp>
        <p:nvSpPr>
          <p:cNvPr id="18" name="Curved Down Arrow 17"/>
          <p:cNvSpPr/>
          <p:nvPr/>
        </p:nvSpPr>
        <p:spPr>
          <a:xfrm flipV="1">
            <a:off x="2057400" y="5105400"/>
            <a:ext cx="6477000" cy="1143000"/>
          </a:xfrm>
          <a:prstGeom prst="curvedDownArrow">
            <a:avLst>
              <a:gd name="adj1" fmla="val 25000"/>
              <a:gd name="adj2" fmla="val 109063"/>
              <a:gd name="adj3" fmla="val 25000"/>
            </a:avLst>
          </a:prstGeom>
          <a:solidFill>
            <a:srgbClr val="00B0F0"/>
          </a:solidFill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304" name="TextBox 18"/>
          <p:cNvSpPr txBox="1">
            <a:spLocks noChangeArrowheads="1"/>
          </p:cNvSpPr>
          <p:nvPr/>
        </p:nvSpPr>
        <p:spPr bwMode="auto">
          <a:xfrm>
            <a:off x="4495800" y="6319838"/>
            <a:ext cx="1450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/>
              <a:t>Resources</a:t>
            </a:r>
          </a:p>
        </p:txBody>
      </p:sp>
      <p:pic>
        <p:nvPicPr>
          <p:cNvPr id="12305" name="Picture 2" descr="C:\Users\User\AppData\Local\Microsoft\Windows\Temporary Internet Files\Content.IE5\KF2HE79K\MP900401101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7" t="6055" b="15820"/>
          <a:stretch>
            <a:fillRect/>
          </a:stretch>
        </p:blipFill>
        <p:spPr bwMode="auto">
          <a:xfrm>
            <a:off x="0" y="5257800"/>
            <a:ext cx="10826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2" descr="C:\Users\User\AppData\Local\Microsoft\Windows\Temporary Internet Files\Content.IE5\KF2HE79K\MP900401101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7" t="6055" b="15820"/>
          <a:stretch>
            <a:fillRect/>
          </a:stretch>
        </p:blipFill>
        <p:spPr bwMode="auto">
          <a:xfrm>
            <a:off x="8061325" y="5257800"/>
            <a:ext cx="10826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7" name="TextBox 20"/>
          <p:cNvSpPr txBox="1">
            <a:spLocks noChangeArrowheads="1"/>
          </p:cNvSpPr>
          <p:nvPr/>
        </p:nvSpPr>
        <p:spPr bwMode="auto">
          <a:xfrm>
            <a:off x="1066800" y="6396038"/>
            <a:ext cx="876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>
                <a:solidFill>
                  <a:srgbClr val="FFFF00"/>
                </a:solidFill>
              </a:rPr>
              <a:t>Taxes</a:t>
            </a:r>
          </a:p>
        </p:txBody>
      </p:sp>
      <p:sp>
        <p:nvSpPr>
          <p:cNvPr id="12308" name="TextBox 21"/>
          <p:cNvSpPr txBox="1">
            <a:spLocks noChangeArrowheads="1"/>
          </p:cNvSpPr>
          <p:nvPr/>
        </p:nvSpPr>
        <p:spPr bwMode="auto">
          <a:xfrm>
            <a:off x="7200900" y="6400800"/>
            <a:ext cx="876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>
                <a:solidFill>
                  <a:srgbClr val="FFFF00"/>
                </a:solidFill>
              </a:rPr>
              <a:t>Taxes</a:t>
            </a:r>
          </a:p>
        </p:txBody>
      </p:sp>
      <p:sp>
        <p:nvSpPr>
          <p:cNvPr id="21" name="Up Arrow 20"/>
          <p:cNvSpPr/>
          <p:nvPr/>
        </p:nvSpPr>
        <p:spPr>
          <a:xfrm rot="12588723">
            <a:off x="428625" y="4041775"/>
            <a:ext cx="361950" cy="1204913"/>
          </a:xfrm>
          <a:prstGeom prst="upArrow">
            <a:avLst>
              <a:gd name="adj1" fmla="val 33257"/>
              <a:gd name="adj2" fmla="val 1025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Up Arrow 21"/>
          <p:cNvSpPr/>
          <p:nvPr/>
        </p:nvSpPr>
        <p:spPr>
          <a:xfrm rot="9237034">
            <a:off x="8185150" y="4095750"/>
            <a:ext cx="363538" cy="1204913"/>
          </a:xfrm>
          <a:prstGeom prst="upArrow">
            <a:avLst>
              <a:gd name="adj1" fmla="val 33257"/>
              <a:gd name="adj2" fmla="val 1025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Gov’t Involvement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Competition</a:t>
            </a:r>
          </a:p>
          <a:p>
            <a:pPr lvl="1"/>
            <a:r>
              <a:rPr lang="en-US" smtClean="0"/>
              <a:t>Anti-trust laws (monopolies are illegal)</a:t>
            </a:r>
          </a:p>
          <a:p>
            <a:pPr lvl="1"/>
            <a:r>
              <a:rPr lang="en-US" smtClean="0"/>
              <a:t>Global trade</a:t>
            </a:r>
          </a:p>
          <a:p>
            <a:pPr lvl="1"/>
            <a:r>
              <a:rPr lang="en-US" smtClean="0"/>
              <a:t>Help new businesses</a:t>
            </a:r>
          </a:p>
          <a:p>
            <a:r>
              <a:rPr lang="en-US" b="1" smtClean="0">
                <a:solidFill>
                  <a:srgbClr val="FFFF00"/>
                </a:solidFill>
              </a:rPr>
              <a:t>Protect consumers</a:t>
            </a:r>
          </a:p>
          <a:p>
            <a:pPr lvl="1"/>
            <a:r>
              <a:rPr lang="en-US" smtClean="0"/>
              <a:t>Your property</a:t>
            </a:r>
          </a:p>
          <a:p>
            <a:pPr lvl="1"/>
            <a:r>
              <a:rPr lang="en-US" smtClean="0"/>
              <a:t>Courts</a:t>
            </a:r>
          </a:p>
          <a:p>
            <a:pPr lvl="1"/>
            <a:r>
              <a:rPr lang="en-US" smtClean="0"/>
              <a:t>Agencies to protect consumers (EPA, FCC, FTC)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smtClean="0"/>
              <a:t>The Fed</a:t>
            </a:r>
          </a:p>
        </p:txBody>
      </p:sp>
      <p:pic>
        <p:nvPicPr>
          <p:cNvPr id="14339" name="Picture 2" descr="C:\Users\User\AppData\Local\Microsoft\Windows\Temporary Internet Files\Content.IE5\SPR3813D\MC90043163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 descr="C:\Users\User\AppData\Local\Microsoft\Windows\Temporary Internet Files\Content.IE5\SPR3813D\MC90043163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 descr="C:\Users\User\AppData\Local\Microsoft\Windows\Temporary Internet Files\Content.IE5\SPR3813D\MC90043163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9550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" descr="C:\Users\User\AppData\Local\Microsoft\Windows\Temporary Internet Files\Content.IE5\SPR3813D\MC90043163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" descr="C:\Users\User\AppData\Local\Microsoft\Windows\Temporary Internet Files\Content.IE5\SPR3813D\MC90043163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561975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" descr="C:\Users\User\AppData\Local\Microsoft\Windows\Temporary Internet Files\Content.IE5\SPR3813D\MC90043163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581025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2" descr="C:\Users\User\AppData\Local\Microsoft\Windows\Temporary Internet Files\Content.IE5\SPR3813D\MC90043163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581025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2" descr="C:\Users\User\AppData\Local\Microsoft\Windows\Temporary Internet Files\Content.IE5\SPR3813D\MC90043163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230188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2" descr="C:\Users\User\AppData\Local\Microsoft\Windows\Temporary Internet Files\Content.IE5\SPR3813D\MC90043163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230188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2" descr="C:\Users\User\AppData\Local\Microsoft\Windows\Temporary Internet Files\Content.IE5\SPR3813D\MC90043163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211138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2" descr="C:\Users\User\AppData\Local\Microsoft\Windows\Temporary Internet Files\Content.IE5\SPR3813D\MC90043163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230188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2" descr="C:\Users\User\AppData\Local\Microsoft\Windows\Temporary Internet Files\Content.IE5\SPR3813D\MC90043163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563563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2" descr="C:\Users\User\AppData\Local\Microsoft\Windows\Temporary Internet Files\Content.IE5\SPR3813D\MC90043163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582613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2" descr="C:\Users\User\AppData\Local\Microsoft\Windows\Temporary Internet Files\Content.IE5\SPR3813D\MC90043163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8" y="582613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ight Arrow 22"/>
          <p:cNvSpPr/>
          <p:nvPr/>
        </p:nvSpPr>
        <p:spPr>
          <a:xfrm rot="5400000">
            <a:off x="1092200" y="2432050"/>
            <a:ext cx="901700" cy="762000"/>
          </a:xfrm>
          <a:prstGeom prst="righ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6200000">
            <a:off x="3683000" y="2428875"/>
            <a:ext cx="901700" cy="762000"/>
          </a:xfrm>
          <a:prstGeom prst="righ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6200000">
            <a:off x="5965825" y="2479675"/>
            <a:ext cx="901700" cy="762000"/>
          </a:xfrm>
          <a:prstGeom prst="righ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-57150" y="2446338"/>
            <a:ext cx="11699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interest</a:t>
            </a:r>
          </a:p>
          <a:p>
            <a:pPr algn="ctr"/>
            <a:r>
              <a:rPr lang="en-US" sz="2400" b="1"/>
              <a:t>rates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305050" y="2630488"/>
            <a:ext cx="1509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borrowing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765675" y="2662238"/>
            <a:ext cx="1346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spending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029450" y="2667000"/>
            <a:ext cx="1352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economy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4591050" y="2767013"/>
            <a:ext cx="225425" cy="261937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2090738" y="2730500"/>
            <a:ext cx="225425" cy="261938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6840538" y="2798763"/>
            <a:ext cx="225425" cy="261937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6200000">
            <a:off x="8312150" y="2508250"/>
            <a:ext cx="901700" cy="762000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48" name="Right Arrow 47"/>
          <p:cNvSpPr/>
          <p:nvPr/>
        </p:nvSpPr>
        <p:spPr>
          <a:xfrm rot="16200000">
            <a:off x="1072356" y="3731419"/>
            <a:ext cx="903288" cy="762000"/>
          </a:xfrm>
          <a:prstGeom prst="righ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Right Arrow 48"/>
          <p:cNvSpPr/>
          <p:nvPr/>
        </p:nvSpPr>
        <p:spPr>
          <a:xfrm rot="5400000">
            <a:off x="3663950" y="3727450"/>
            <a:ext cx="901700" cy="762000"/>
          </a:xfrm>
          <a:prstGeom prst="righ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Right Arrow 49"/>
          <p:cNvSpPr/>
          <p:nvPr/>
        </p:nvSpPr>
        <p:spPr>
          <a:xfrm rot="5400000">
            <a:off x="5945981" y="3779044"/>
            <a:ext cx="903288" cy="762000"/>
          </a:xfrm>
          <a:prstGeom prst="righ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-76200" y="3744913"/>
            <a:ext cx="11699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interest</a:t>
            </a:r>
          </a:p>
          <a:p>
            <a:pPr algn="ctr"/>
            <a:r>
              <a:rPr lang="en-US" sz="2400" b="1"/>
              <a:t>rates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2286000" y="3929063"/>
            <a:ext cx="1509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borrowing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4746625" y="3962400"/>
            <a:ext cx="1346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spending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7010400" y="3965575"/>
            <a:ext cx="1352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economy</a:t>
            </a:r>
          </a:p>
        </p:txBody>
      </p:sp>
      <p:sp>
        <p:nvSpPr>
          <p:cNvPr id="55" name="Right Arrow 54"/>
          <p:cNvSpPr/>
          <p:nvPr/>
        </p:nvSpPr>
        <p:spPr>
          <a:xfrm>
            <a:off x="4572000" y="4065588"/>
            <a:ext cx="225425" cy="261937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Right Arrow 55"/>
          <p:cNvSpPr/>
          <p:nvPr/>
        </p:nvSpPr>
        <p:spPr>
          <a:xfrm>
            <a:off x="2071688" y="4029075"/>
            <a:ext cx="225425" cy="261938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Right Arrow 56"/>
          <p:cNvSpPr/>
          <p:nvPr/>
        </p:nvSpPr>
        <p:spPr>
          <a:xfrm>
            <a:off x="6821488" y="4097338"/>
            <a:ext cx="225425" cy="261937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Right Arrow 57"/>
          <p:cNvSpPr/>
          <p:nvPr/>
        </p:nvSpPr>
        <p:spPr>
          <a:xfrm rot="5400000">
            <a:off x="8292306" y="3807619"/>
            <a:ext cx="903288" cy="762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81" name="Right Arrow 80"/>
          <p:cNvSpPr/>
          <p:nvPr/>
        </p:nvSpPr>
        <p:spPr>
          <a:xfrm rot="5400000">
            <a:off x="1072356" y="4950619"/>
            <a:ext cx="903288" cy="762000"/>
          </a:xfrm>
          <a:prstGeom prst="righ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Right Arrow 81"/>
          <p:cNvSpPr/>
          <p:nvPr/>
        </p:nvSpPr>
        <p:spPr>
          <a:xfrm rot="16200000">
            <a:off x="3663950" y="4946650"/>
            <a:ext cx="901700" cy="762000"/>
          </a:xfrm>
          <a:prstGeom prst="righ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Right Arrow 82"/>
          <p:cNvSpPr/>
          <p:nvPr/>
        </p:nvSpPr>
        <p:spPr>
          <a:xfrm rot="16200000">
            <a:off x="5945981" y="4998244"/>
            <a:ext cx="903288" cy="762000"/>
          </a:xfrm>
          <a:prstGeom prst="righ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-90488" y="4964113"/>
            <a:ext cx="11985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Bank’s</a:t>
            </a:r>
          </a:p>
          <a:p>
            <a:pPr algn="ctr"/>
            <a:r>
              <a:rPr lang="en-US" sz="2400" b="1"/>
              <a:t>Reserve</a:t>
            </a: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2286000" y="5148263"/>
            <a:ext cx="1509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borrowing</a:t>
            </a: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4746625" y="5181600"/>
            <a:ext cx="1346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spending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7010400" y="5184775"/>
            <a:ext cx="1352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economy</a:t>
            </a:r>
          </a:p>
        </p:txBody>
      </p:sp>
      <p:sp>
        <p:nvSpPr>
          <p:cNvPr id="88" name="Right Arrow 87"/>
          <p:cNvSpPr/>
          <p:nvPr/>
        </p:nvSpPr>
        <p:spPr>
          <a:xfrm>
            <a:off x="4572000" y="5284788"/>
            <a:ext cx="225425" cy="261937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Right Arrow 88"/>
          <p:cNvSpPr/>
          <p:nvPr/>
        </p:nvSpPr>
        <p:spPr>
          <a:xfrm>
            <a:off x="2071688" y="5248275"/>
            <a:ext cx="225425" cy="261938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Right Arrow 89"/>
          <p:cNvSpPr/>
          <p:nvPr/>
        </p:nvSpPr>
        <p:spPr>
          <a:xfrm>
            <a:off x="6821488" y="5316538"/>
            <a:ext cx="225425" cy="261937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Right Arrow 90"/>
          <p:cNvSpPr/>
          <p:nvPr/>
        </p:nvSpPr>
        <p:spPr>
          <a:xfrm rot="16200000">
            <a:off x="8292306" y="5026819"/>
            <a:ext cx="903288" cy="762000"/>
          </a:xfrm>
          <a:prstGeom prst="rightArrow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92" name="Right Arrow 91"/>
          <p:cNvSpPr/>
          <p:nvPr/>
        </p:nvSpPr>
        <p:spPr>
          <a:xfrm rot="16200000">
            <a:off x="1073150" y="5949950"/>
            <a:ext cx="901700" cy="762000"/>
          </a:xfrm>
          <a:prstGeom prst="righ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Right Arrow 92"/>
          <p:cNvSpPr/>
          <p:nvPr/>
        </p:nvSpPr>
        <p:spPr>
          <a:xfrm rot="5400000">
            <a:off x="3663156" y="5945982"/>
            <a:ext cx="903287" cy="762000"/>
          </a:xfrm>
          <a:prstGeom prst="righ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Right Arrow 93"/>
          <p:cNvSpPr/>
          <p:nvPr/>
        </p:nvSpPr>
        <p:spPr>
          <a:xfrm rot="5400000">
            <a:off x="5946775" y="5997575"/>
            <a:ext cx="901700" cy="762000"/>
          </a:xfrm>
          <a:prstGeom prst="righ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-90488" y="5962650"/>
            <a:ext cx="11985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Bank’s</a:t>
            </a:r>
          </a:p>
          <a:p>
            <a:pPr algn="ctr"/>
            <a:r>
              <a:rPr lang="en-US" sz="2400" b="1"/>
              <a:t>Reserve</a:t>
            </a: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2286000" y="6146800"/>
            <a:ext cx="1509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borrowing</a:t>
            </a: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4746625" y="6180138"/>
            <a:ext cx="1346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spending</a:t>
            </a: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7010400" y="6184900"/>
            <a:ext cx="1352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b="1"/>
              <a:t>economy</a:t>
            </a:r>
          </a:p>
        </p:txBody>
      </p:sp>
      <p:sp>
        <p:nvSpPr>
          <p:cNvPr id="99" name="Right Arrow 98"/>
          <p:cNvSpPr/>
          <p:nvPr/>
        </p:nvSpPr>
        <p:spPr>
          <a:xfrm>
            <a:off x="4572000" y="6284913"/>
            <a:ext cx="225425" cy="261937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Right Arrow 99"/>
          <p:cNvSpPr/>
          <p:nvPr/>
        </p:nvSpPr>
        <p:spPr>
          <a:xfrm>
            <a:off x="2071688" y="6246813"/>
            <a:ext cx="225425" cy="261937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Right Arrow 100"/>
          <p:cNvSpPr/>
          <p:nvPr/>
        </p:nvSpPr>
        <p:spPr>
          <a:xfrm>
            <a:off x="6821488" y="6315075"/>
            <a:ext cx="225425" cy="261938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Right Arrow 101"/>
          <p:cNvSpPr/>
          <p:nvPr/>
        </p:nvSpPr>
        <p:spPr>
          <a:xfrm rot="5400000">
            <a:off x="8293100" y="6026150"/>
            <a:ext cx="901700" cy="762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7119938" y="3646488"/>
            <a:ext cx="1708150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000" b="1">
                <a:solidFill>
                  <a:schemeClr val="bg1"/>
                </a:solidFill>
              </a:rPr>
              <a:t>stops inflation</a:t>
            </a: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7081838" y="5875338"/>
            <a:ext cx="1709737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000" b="1">
                <a:solidFill>
                  <a:schemeClr val="bg1"/>
                </a:solidFill>
              </a:rPr>
              <a:t>stops inflation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3" grpId="0" animBg="1"/>
      <p:bldP spid="34" grpId="0" animBg="1"/>
      <p:bldP spid="35" grpId="0" animBg="1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6" grpId="0" animBg="1"/>
      <p:bldP spid="57" grpId="0" animBg="1"/>
      <p:bldP spid="58" grpId="0" animBg="1"/>
      <p:bldP spid="81" grpId="0" animBg="1"/>
      <p:bldP spid="82" grpId="0" animBg="1"/>
      <p:bldP spid="83" grpId="0" animBg="1"/>
      <p:bldP spid="84" grpId="0"/>
      <p:bldP spid="85" grpId="0"/>
      <p:bldP spid="86" grpId="0"/>
      <p:bldP spid="87" grpId="0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/>
      <p:bldP spid="96" grpId="0"/>
      <p:bldP spid="97" grpId="0"/>
      <p:bldP spid="98" grpId="0"/>
      <p:bldP spid="100" grpId="0" animBg="1"/>
      <p:bldP spid="101" grpId="0" animBg="1"/>
      <p:bldP spid="102" grpId="0" animBg="1"/>
      <p:bldP spid="103" grpId="0" animBg="1"/>
      <p:bldP spid="10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9" t="12090" r="16818" b="81781"/>
          <a:stretch>
            <a:fillRect/>
          </a:stretch>
        </p:blipFill>
        <p:spPr bwMode="auto">
          <a:xfrm>
            <a:off x="152400" y="381000"/>
            <a:ext cx="88392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9" t="12090" r="16818" b="66086"/>
          <a:stretch>
            <a:fillRect/>
          </a:stretch>
        </p:blipFill>
        <p:spPr bwMode="auto">
          <a:xfrm>
            <a:off x="152400" y="381000"/>
            <a:ext cx="8839200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9" t="12090" r="16818" b="55499"/>
          <a:stretch>
            <a:fillRect/>
          </a:stretch>
        </p:blipFill>
        <p:spPr bwMode="auto">
          <a:xfrm>
            <a:off x="152400" y="381000"/>
            <a:ext cx="8839200" cy="266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9" t="12090" r="16818" b="44550"/>
          <a:stretch>
            <a:fillRect/>
          </a:stretch>
        </p:blipFill>
        <p:spPr bwMode="auto">
          <a:xfrm>
            <a:off x="152400" y="381000"/>
            <a:ext cx="883920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9" t="12090" r="16818" b="33781"/>
          <a:stretch>
            <a:fillRect/>
          </a:stretch>
        </p:blipFill>
        <p:spPr bwMode="auto">
          <a:xfrm>
            <a:off x="152400" y="381000"/>
            <a:ext cx="8839200" cy="4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9" t="12090" r="16818" b="23013"/>
          <a:stretch>
            <a:fillRect/>
          </a:stretch>
        </p:blipFill>
        <p:spPr bwMode="auto">
          <a:xfrm>
            <a:off x="152400" y="381000"/>
            <a:ext cx="8839200" cy="53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9" t="12090" r="16818" b="13692"/>
          <a:stretch>
            <a:fillRect/>
          </a:stretch>
        </p:blipFill>
        <p:spPr bwMode="auto">
          <a:xfrm>
            <a:off x="152400" y="381000"/>
            <a:ext cx="88392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990600"/>
            <a:ext cx="7924800" cy="5715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29200" y="990600"/>
            <a:ext cx="3962400" cy="5715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3733800"/>
            <a:ext cx="7924800" cy="2971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1981200" y="228600"/>
            <a:ext cx="2103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000" b="1"/>
              <a:t>Exclusive</a:t>
            </a: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5562600" y="282575"/>
            <a:ext cx="314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000" b="1"/>
              <a:t>Non-Exclusive</a:t>
            </a: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 rot="-5400000">
            <a:off x="-307975" y="1962150"/>
            <a:ext cx="2041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000" b="1"/>
              <a:t>rivalrous</a:t>
            </a:r>
          </a:p>
        </p:txBody>
      </p:sp>
      <p:sp>
        <p:nvSpPr>
          <p:cNvPr id="16392" name="TextBox 9"/>
          <p:cNvSpPr txBox="1">
            <a:spLocks noChangeArrowheads="1"/>
          </p:cNvSpPr>
          <p:nvPr/>
        </p:nvSpPr>
        <p:spPr bwMode="auto">
          <a:xfrm rot="-5400000">
            <a:off x="-702469" y="4896645"/>
            <a:ext cx="2892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600" b="1"/>
              <a:t>Non-Rivalrous</a:t>
            </a:r>
          </a:p>
        </p:txBody>
      </p:sp>
      <p:sp>
        <p:nvSpPr>
          <p:cNvPr id="16393" name="TextBox 11"/>
          <p:cNvSpPr txBox="1">
            <a:spLocks noChangeArrowheads="1"/>
          </p:cNvSpPr>
          <p:nvPr/>
        </p:nvSpPr>
        <p:spPr bwMode="auto">
          <a:xfrm>
            <a:off x="1346200" y="1281113"/>
            <a:ext cx="1441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>
                <a:solidFill>
                  <a:srgbClr val="FFFF00"/>
                </a:solidFill>
              </a:rPr>
              <a:t>Shoes</a:t>
            </a:r>
          </a:p>
        </p:txBody>
      </p:sp>
      <p:sp>
        <p:nvSpPr>
          <p:cNvPr id="16394" name="TextBox 13"/>
          <p:cNvSpPr txBox="1">
            <a:spLocks noChangeArrowheads="1"/>
          </p:cNvSpPr>
          <p:nvPr/>
        </p:nvSpPr>
        <p:spPr bwMode="auto">
          <a:xfrm>
            <a:off x="1346200" y="1962150"/>
            <a:ext cx="3117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>
                <a:solidFill>
                  <a:srgbClr val="FFFF00"/>
                </a:solidFill>
              </a:rPr>
              <a:t>Cheeseburger</a:t>
            </a:r>
          </a:p>
        </p:txBody>
      </p:sp>
      <p:sp>
        <p:nvSpPr>
          <p:cNvPr id="16395" name="TextBox 14"/>
          <p:cNvSpPr txBox="1">
            <a:spLocks noChangeArrowheads="1"/>
          </p:cNvSpPr>
          <p:nvPr/>
        </p:nvSpPr>
        <p:spPr bwMode="auto">
          <a:xfrm>
            <a:off x="5257800" y="1254125"/>
            <a:ext cx="3517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>
                <a:solidFill>
                  <a:srgbClr val="FFFF00"/>
                </a:solidFill>
              </a:rPr>
              <a:t>Fishing grounds</a:t>
            </a:r>
          </a:p>
        </p:txBody>
      </p:sp>
      <p:sp>
        <p:nvSpPr>
          <p:cNvPr id="16396" name="TextBox 15"/>
          <p:cNvSpPr txBox="1">
            <a:spLocks noChangeArrowheads="1"/>
          </p:cNvSpPr>
          <p:nvPr/>
        </p:nvSpPr>
        <p:spPr bwMode="auto">
          <a:xfrm>
            <a:off x="1198563" y="4038600"/>
            <a:ext cx="3297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>
                <a:solidFill>
                  <a:srgbClr val="FFFF00"/>
                </a:solidFill>
              </a:rPr>
              <a:t>Movie Theater</a:t>
            </a:r>
          </a:p>
        </p:txBody>
      </p:sp>
      <p:sp>
        <p:nvSpPr>
          <p:cNvPr id="16397" name="TextBox 16"/>
          <p:cNvSpPr txBox="1">
            <a:spLocks noChangeArrowheads="1"/>
          </p:cNvSpPr>
          <p:nvPr/>
        </p:nvSpPr>
        <p:spPr bwMode="auto">
          <a:xfrm>
            <a:off x="1219200" y="4746625"/>
            <a:ext cx="383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>
                <a:solidFill>
                  <a:srgbClr val="FFFF00"/>
                </a:solidFill>
              </a:rPr>
              <a:t>Amusement Park</a:t>
            </a:r>
          </a:p>
        </p:txBody>
      </p:sp>
      <p:sp>
        <p:nvSpPr>
          <p:cNvPr id="16398" name="TextBox 18"/>
          <p:cNvSpPr txBox="1">
            <a:spLocks noChangeArrowheads="1"/>
          </p:cNvSpPr>
          <p:nvPr/>
        </p:nvSpPr>
        <p:spPr bwMode="auto">
          <a:xfrm>
            <a:off x="5286375" y="1905000"/>
            <a:ext cx="17891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>
                <a:solidFill>
                  <a:srgbClr val="FFFF00"/>
                </a:solidFill>
              </a:rPr>
              <a:t>Pasture</a:t>
            </a:r>
          </a:p>
        </p:txBody>
      </p:sp>
      <p:sp>
        <p:nvSpPr>
          <p:cNvPr id="16399" name="TextBox 19"/>
          <p:cNvSpPr txBox="1">
            <a:spLocks noChangeArrowheads="1"/>
          </p:cNvSpPr>
          <p:nvPr/>
        </p:nvSpPr>
        <p:spPr bwMode="auto">
          <a:xfrm>
            <a:off x="5257800" y="2670175"/>
            <a:ext cx="2000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>
                <a:solidFill>
                  <a:srgbClr val="FFFF00"/>
                </a:solidFill>
              </a:rPr>
              <a:t>Wild-life</a:t>
            </a:r>
          </a:p>
        </p:txBody>
      </p:sp>
      <p:sp>
        <p:nvSpPr>
          <p:cNvPr id="16400" name="TextBox 20"/>
          <p:cNvSpPr txBox="1">
            <a:spLocks noChangeArrowheads="1"/>
          </p:cNvSpPr>
          <p:nvPr/>
        </p:nvSpPr>
        <p:spPr bwMode="auto">
          <a:xfrm>
            <a:off x="1347788" y="2644775"/>
            <a:ext cx="1090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>
                <a:solidFill>
                  <a:srgbClr val="FFFF00"/>
                </a:solidFill>
              </a:rPr>
              <a:t>Cars</a:t>
            </a:r>
          </a:p>
        </p:txBody>
      </p:sp>
      <p:sp>
        <p:nvSpPr>
          <p:cNvPr id="16401" name="TextBox 21"/>
          <p:cNvSpPr txBox="1">
            <a:spLocks noChangeArrowheads="1"/>
          </p:cNvSpPr>
          <p:nvPr/>
        </p:nvSpPr>
        <p:spPr bwMode="auto">
          <a:xfrm>
            <a:off x="1233488" y="5464175"/>
            <a:ext cx="2652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>
                <a:solidFill>
                  <a:srgbClr val="FFFF00"/>
                </a:solidFill>
              </a:rPr>
              <a:t>Golf Course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29200" y="3733800"/>
            <a:ext cx="3962400" cy="2971800"/>
          </a:xfrm>
          <a:prstGeom prst="rect">
            <a:avLst/>
          </a:prstGeom>
          <a:noFill/>
          <a:ln w="762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03" name="TextBox 23"/>
          <p:cNvSpPr txBox="1">
            <a:spLocks noChangeArrowheads="1"/>
          </p:cNvSpPr>
          <p:nvPr/>
        </p:nvSpPr>
        <p:spPr bwMode="auto">
          <a:xfrm>
            <a:off x="5205413" y="4032250"/>
            <a:ext cx="1801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>
                <a:solidFill>
                  <a:srgbClr val="FFFF00"/>
                </a:solidFill>
              </a:rPr>
              <a:t>Schools</a:t>
            </a:r>
          </a:p>
        </p:txBody>
      </p:sp>
      <p:sp>
        <p:nvSpPr>
          <p:cNvPr id="16404" name="TextBox 24"/>
          <p:cNvSpPr txBox="1">
            <a:spLocks noChangeArrowheads="1"/>
          </p:cNvSpPr>
          <p:nvPr/>
        </p:nvSpPr>
        <p:spPr bwMode="auto">
          <a:xfrm>
            <a:off x="5230813" y="4756150"/>
            <a:ext cx="1474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>
                <a:solidFill>
                  <a:srgbClr val="FFFF00"/>
                </a:solidFill>
              </a:rPr>
              <a:t>Roads</a:t>
            </a:r>
          </a:p>
        </p:txBody>
      </p:sp>
      <p:sp>
        <p:nvSpPr>
          <p:cNvPr id="16405" name="TextBox 25"/>
          <p:cNvSpPr txBox="1">
            <a:spLocks noChangeArrowheads="1"/>
          </p:cNvSpPr>
          <p:nvPr/>
        </p:nvSpPr>
        <p:spPr bwMode="auto">
          <a:xfrm>
            <a:off x="5257800" y="5464175"/>
            <a:ext cx="1868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>
                <a:solidFill>
                  <a:srgbClr val="FFFF00"/>
                </a:solidFill>
              </a:rPr>
              <a:t>Military</a:t>
            </a:r>
          </a:p>
        </p:txBody>
      </p:sp>
      <p:sp>
        <p:nvSpPr>
          <p:cNvPr id="16406" name="TextBox 28"/>
          <p:cNvSpPr txBox="1">
            <a:spLocks noChangeArrowheads="1"/>
          </p:cNvSpPr>
          <p:nvPr/>
        </p:nvSpPr>
        <p:spPr bwMode="auto">
          <a:xfrm>
            <a:off x="2514600" y="-63500"/>
            <a:ext cx="650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>
                <a:solidFill>
                  <a:srgbClr val="00FF00"/>
                </a:solidFill>
              </a:rPr>
              <a:t>$$$</a:t>
            </a:r>
          </a:p>
        </p:txBody>
      </p:sp>
      <p:sp>
        <p:nvSpPr>
          <p:cNvPr id="16407" name="TextBox 29"/>
          <p:cNvSpPr txBox="1">
            <a:spLocks noChangeArrowheads="1"/>
          </p:cNvSpPr>
          <p:nvPr/>
        </p:nvSpPr>
        <p:spPr bwMode="auto">
          <a:xfrm>
            <a:off x="6705600" y="-76200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>
                <a:solidFill>
                  <a:srgbClr val="00FF00"/>
                </a:solidFill>
              </a:rPr>
              <a:t>free</a:t>
            </a:r>
          </a:p>
        </p:txBody>
      </p:sp>
      <p:sp>
        <p:nvSpPr>
          <p:cNvPr id="16408" name="TextBox 30"/>
          <p:cNvSpPr txBox="1">
            <a:spLocks noChangeArrowheads="1"/>
          </p:cNvSpPr>
          <p:nvPr/>
        </p:nvSpPr>
        <p:spPr bwMode="auto">
          <a:xfrm rot="-5400000">
            <a:off x="-365125" y="2116138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000" b="1">
                <a:solidFill>
                  <a:srgbClr val="FF00FF"/>
                </a:solidFill>
              </a:rPr>
              <a:t>Few Benefit</a:t>
            </a:r>
          </a:p>
        </p:txBody>
      </p:sp>
      <p:sp>
        <p:nvSpPr>
          <p:cNvPr id="16409" name="TextBox 31"/>
          <p:cNvSpPr txBox="1">
            <a:spLocks noChangeArrowheads="1"/>
          </p:cNvSpPr>
          <p:nvPr/>
        </p:nvSpPr>
        <p:spPr bwMode="auto">
          <a:xfrm rot="-5400000">
            <a:off x="-971550" y="5019676"/>
            <a:ext cx="2625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000" b="1">
                <a:solidFill>
                  <a:srgbClr val="FF00FF"/>
                </a:solidFill>
              </a:rPr>
              <a:t>Many benefit</a:t>
            </a:r>
          </a:p>
        </p:txBody>
      </p:sp>
      <p:sp>
        <p:nvSpPr>
          <p:cNvPr id="2" name="Multiply 1"/>
          <p:cNvSpPr/>
          <p:nvPr/>
        </p:nvSpPr>
        <p:spPr>
          <a:xfrm>
            <a:off x="712788" y="682625"/>
            <a:ext cx="4724400" cy="3267075"/>
          </a:xfrm>
          <a:prstGeom prst="mathMultiply">
            <a:avLst>
              <a:gd name="adj1" fmla="val 112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Multiply 33"/>
          <p:cNvSpPr/>
          <p:nvPr/>
        </p:nvSpPr>
        <p:spPr>
          <a:xfrm>
            <a:off x="4645025" y="682625"/>
            <a:ext cx="4724400" cy="3267075"/>
          </a:xfrm>
          <a:prstGeom prst="mathMultiply">
            <a:avLst>
              <a:gd name="adj1" fmla="val 112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Multiply 34"/>
          <p:cNvSpPr/>
          <p:nvPr/>
        </p:nvSpPr>
        <p:spPr>
          <a:xfrm>
            <a:off x="712788" y="3592513"/>
            <a:ext cx="4724400" cy="3265487"/>
          </a:xfrm>
          <a:prstGeom prst="mathMultiply">
            <a:avLst>
              <a:gd name="adj1" fmla="val 112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866063" y="4740275"/>
            <a:ext cx="863600" cy="706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000" b="1">
                <a:solidFill>
                  <a:schemeClr val="bg1"/>
                </a:solidFill>
              </a:rPr>
              <a:t>Public</a:t>
            </a:r>
          </a:p>
          <a:p>
            <a:pPr algn="ctr"/>
            <a:r>
              <a:rPr lang="en-US" sz="2000" b="1">
                <a:solidFill>
                  <a:schemeClr val="bg1"/>
                </a:solidFill>
              </a:rPr>
              <a:t>Goods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6294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" y="4495800"/>
            <a:ext cx="47450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6600" b="1"/>
              <a:t>Public Goods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" y="5486400"/>
            <a:ext cx="88439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/>
              <a:t>Something that benefits </a:t>
            </a:r>
            <a:r>
              <a:rPr lang="en-US" sz="4000">
                <a:solidFill>
                  <a:srgbClr val="FFFF00"/>
                </a:solidFill>
              </a:rPr>
              <a:t>many people at the same time</a:t>
            </a:r>
            <a:r>
              <a:rPr lang="en-US" sz="4000"/>
              <a:t>,</a:t>
            </a:r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76600" y="6096000"/>
            <a:ext cx="495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/>
              <a:t>and </a:t>
            </a:r>
            <a:r>
              <a:rPr lang="en-US" sz="4000">
                <a:solidFill>
                  <a:srgbClr val="FFFF00"/>
                </a:solidFill>
              </a:rPr>
              <a:t>anyone can use it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64350" y="203200"/>
            <a:ext cx="2084388" cy="11080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6600" b="1">
                <a:solidFill>
                  <a:schemeClr val="bg1"/>
                </a:solidFill>
              </a:rPr>
              <a:t>Taxes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6200" y="192088"/>
            <a:ext cx="4114800" cy="45259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Schools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Roads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Military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Police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Firefighters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Fireworks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Radio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Public parks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" y="228600"/>
            <a:ext cx="5081588" cy="661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FF00"/>
                </a:solidFill>
              </a:rPr>
              <a:t>Scarcity:</a:t>
            </a:r>
            <a:r>
              <a:rPr lang="en-US" sz="4000">
                <a:solidFill>
                  <a:srgbClr val="FFFF00"/>
                </a:solidFill>
              </a:rPr>
              <a:t> </a:t>
            </a:r>
            <a:endParaRPr lang="en-US" sz="4000"/>
          </a:p>
          <a:p>
            <a:r>
              <a:rPr lang="en-US" sz="4000" b="1">
                <a:solidFill>
                  <a:srgbClr val="FFFF00"/>
                </a:solidFill>
              </a:rPr>
              <a:t>Consumption:</a:t>
            </a:r>
            <a:r>
              <a:rPr lang="en-US" sz="4000">
                <a:solidFill>
                  <a:srgbClr val="FFFF00"/>
                </a:solidFill>
              </a:rPr>
              <a:t> </a:t>
            </a:r>
            <a:endParaRPr lang="en-US" sz="4000"/>
          </a:p>
          <a:p>
            <a:r>
              <a:rPr lang="en-US" sz="4000" b="1">
                <a:solidFill>
                  <a:srgbClr val="FFFF00"/>
                </a:solidFill>
              </a:rPr>
              <a:t>Production:</a:t>
            </a:r>
            <a:r>
              <a:rPr lang="en-US" sz="4000">
                <a:solidFill>
                  <a:srgbClr val="FFFF00"/>
                </a:solidFill>
              </a:rPr>
              <a:t> </a:t>
            </a:r>
            <a:endParaRPr lang="en-US" sz="4000"/>
          </a:p>
          <a:p>
            <a:r>
              <a:rPr lang="en-US" sz="4000" b="1">
                <a:solidFill>
                  <a:srgbClr val="FFFF00"/>
                </a:solidFill>
              </a:rPr>
              <a:t>Resources:</a:t>
            </a:r>
            <a:r>
              <a:rPr lang="en-US" sz="4000">
                <a:solidFill>
                  <a:srgbClr val="FFFF00"/>
                </a:solidFill>
              </a:rPr>
              <a:t> </a:t>
            </a:r>
          </a:p>
          <a:p>
            <a:endParaRPr lang="en-US" sz="4400"/>
          </a:p>
          <a:p>
            <a:r>
              <a:rPr lang="en-US" sz="4000" b="1">
                <a:solidFill>
                  <a:srgbClr val="FFFF00"/>
                </a:solidFill>
              </a:rPr>
              <a:t>Opportunity Cost:</a:t>
            </a:r>
            <a:r>
              <a:rPr lang="en-US" sz="4000">
                <a:solidFill>
                  <a:srgbClr val="FFFF00"/>
                </a:solidFill>
              </a:rPr>
              <a:t> </a:t>
            </a:r>
            <a:endParaRPr lang="en-US" sz="4000"/>
          </a:p>
          <a:p>
            <a:r>
              <a:rPr lang="en-US" sz="4000" b="1">
                <a:solidFill>
                  <a:srgbClr val="FFFF00"/>
                </a:solidFill>
              </a:rPr>
              <a:t>Supply:</a:t>
            </a:r>
            <a:r>
              <a:rPr lang="en-US" sz="4000">
                <a:solidFill>
                  <a:srgbClr val="FFFF00"/>
                </a:solidFill>
              </a:rPr>
              <a:t> </a:t>
            </a:r>
            <a:endParaRPr lang="en-US" sz="4000"/>
          </a:p>
          <a:p>
            <a:r>
              <a:rPr lang="en-US" sz="4000" b="1">
                <a:solidFill>
                  <a:srgbClr val="FFFF00"/>
                </a:solidFill>
              </a:rPr>
              <a:t>Demand:</a:t>
            </a:r>
            <a:endParaRPr lang="en-US" sz="4000">
              <a:solidFill>
                <a:srgbClr val="FFFF00"/>
              </a:solidFill>
            </a:endParaRPr>
          </a:p>
          <a:p>
            <a:endParaRPr lang="en-US" sz="2000" b="1">
              <a:solidFill>
                <a:srgbClr val="FFFF00"/>
              </a:solidFill>
            </a:endParaRPr>
          </a:p>
          <a:p>
            <a:r>
              <a:rPr lang="en-US" sz="4000" b="1">
                <a:solidFill>
                  <a:srgbClr val="FFFF00"/>
                </a:solidFill>
              </a:rPr>
              <a:t>Incentive:</a:t>
            </a:r>
          </a:p>
          <a:p>
            <a:r>
              <a:rPr lang="en-US" sz="4000" b="1">
                <a:solidFill>
                  <a:srgbClr val="FFFF00"/>
                </a:solidFill>
              </a:rPr>
              <a:t>Consumer Sovereignty:</a:t>
            </a:r>
            <a:endParaRPr lang="en-US" sz="40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7400" y="304800"/>
            <a:ext cx="3143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/>
              <a:t>Goods are limited</a:t>
            </a: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81338" y="914400"/>
            <a:ext cx="2252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/>
              <a:t> using goods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67000" y="1524000"/>
            <a:ext cx="6164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/>
              <a:t>combining resources to make goods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14600" y="2133600"/>
            <a:ext cx="3778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/>
              <a:t>factors of production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14400" y="2743200"/>
            <a:ext cx="5495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/>
            <a:r>
              <a:rPr lang="en-US" sz="2400"/>
              <a:t>-human, capital, natural, entrepreneurship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62400" y="3438525"/>
            <a:ext cx="5235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/>
              <a:t>What is given up when you choose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841500" y="3987800"/>
            <a:ext cx="6692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/>
              <a:t>amount of goods made by </a:t>
            </a:r>
            <a:r>
              <a:rPr lang="en-US" sz="3200" u="sng"/>
              <a:t>PRODUCERS</a:t>
            </a:r>
            <a:endParaRPr lang="en-US" sz="320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09800" y="4648200"/>
            <a:ext cx="71818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900"/>
              <a:t>amount of goods demanded by </a:t>
            </a:r>
            <a:r>
              <a:rPr lang="en-US" sz="2900" u="sng"/>
              <a:t>CONSUMERS</a:t>
            </a:r>
            <a:endParaRPr lang="en-US" sz="290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14400" y="5141913"/>
            <a:ext cx="2422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/>
            <a:r>
              <a:rPr lang="en-US" sz="2400"/>
              <a:t>-Determines Price</a:t>
            </a:r>
          </a:p>
        </p:txBody>
      </p:sp>
      <p:sp>
        <p:nvSpPr>
          <p:cNvPr id="3084" name="TextBox 15"/>
          <p:cNvSpPr txBox="1">
            <a:spLocks noChangeArrowheads="1"/>
          </p:cNvSpPr>
          <p:nvPr/>
        </p:nvSpPr>
        <p:spPr bwMode="auto">
          <a:xfrm>
            <a:off x="5233988" y="6477000"/>
            <a:ext cx="66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306638" y="5562600"/>
            <a:ext cx="66849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000"/>
              <a:t>anything that changes economic behavior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222875" y="6172200"/>
            <a:ext cx="2870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000"/>
              <a:t>Consumer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32951" r="50626" b="56963"/>
          <a:stretch>
            <a:fillRect/>
          </a:stretch>
        </p:blipFill>
        <p:spPr bwMode="auto">
          <a:xfrm>
            <a:off x="304800" y="336550"/>
            <a:ext cx="6121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43037" r="50626" b="46877"/>
          <a:stretch>
            <a:fillRect/>
          </a:stretch>
        </p:blipFill>
        <p:spPr bwMode="auto">
          <a:xfrm>
            <a:off x="304800" y="1828800"/>
            <a:ext cx="6121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32951" r="61977" b="46875"/>
          <a:stretch>
            <a:fillRect/>
          </a:stretch>
        </p:blipFill>
        <p:spPr bwMode="auto">
          <a:xfrm>
            <a:off x="304800" y="336550"/>
            <a:ext cx="3805238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1" t="54057" r="49512" b="34982"/>
          <a:stretch>
            <a:fillRect/>
          </a:stretch>
        </p:blipFill>
        <p:spPr bwMode="auto">
          <a:xfrm>
            <a:off x="4110038" y="3581400"/>
            <a:ext cx="23161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1" t="64925" r="49512" b="27345"/>
          <a:stretch>
            <a:fillRect/>
          </a:stretch>
        </p:blipFill>
        <p:spPr bwMode="auto">
          <a:xfrm>
            <a:off x="4110038" y="5316538"/>
            <a:ext cx="2316162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54057" r="60902" b="27345"/>
          <a:stretch>
            <a:fillRect/>
          </a:stretch>
        </p:blipFill>
        <p:spPr bwMode="auto">
          <a:xfrm>
            <a:off x="304800" y="3581400"/>
            <a:ext cx="3927475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705600" y="304800"/>
            <a:ext cx="2133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200" b="1"/>
              <a:t>Too Much.</a:t>
            </a:r>
          </a:p>
          <a:p>
            <a:pPr algn="ctr"/>
            <a:r>
              <a:rPr lang="en-US" sz="3200"/>
              <a:t>Gotta get rid of it!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781800" y="23114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200" b="1"/>
              <a:t>Scarcity.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705600" y="3048000"/>
            <a:ext cx="21336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200" b="1"/>
              <a:t>People love it.</a:t>
            </a:r>
          </a:p>
          <a:p>
            <a:pPr algn="ctr"/>
            <a:r>
              <a:rPr lang="en-US" sz="3200"/>
              <a:t>Make as much $$$ as you can.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26200" y="4795838"/>
            <a:ext cx="27178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200" b="1"/>
              <a:t>People hate it.</a:t>
            </a:r>
          </a:p>
          <a:p>
            <a:pPr algn="ctr"/>
            <a:r>
              <a:rPr lang="en-US" sz="3200"/>
              <a:t>Lower the price to get people to buy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Motors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Sales</a:t>
            </a:r>
          </a:p>
          <a:p>
            <a:pPr lvl="1"/>
            <a:r>
              <a:rPr lang="en-US" smtClean="0"/>
              <a:t>Money made selling cars</a:t>
            </a:r>
          </a:p>
          <a:p>
            <a:pPr lvl="1"/>
            <a:endParaRPr lang="en-US" smtClean="0"/>
          </a:p>
          <a:p>
            <a:r>
              <a:rPr lang="en-US" smtClean="0"/>
              <a:t>Expenses</a:t>
            </a:r>
          </a:p>
          <a:p>
            <a:pPr lvl="1"/>
            <a:r>
              <a:rPr lang="en-US" smtClean="0"/>
              <a:t>Buy parts to put the car together</a:t>
            </a:r>
          </a:p>
          <a:p>
            <a:pPr lvl="1"/>
            <a:r>
              <a:rPr lang="en-US" smtClean="0"/>
              <a:t>Buy TV ads</a:t>
            </a:r>
          </a:p>
          <a:p>
            <a:pPr lvl="1"/>
            <a:r>
              <a:rPr lang="en-US" smtClean="0"/>
              <a:t>Pay Employees</a:t>
            </a:r>
          </a:p>
          <a:p>
            <a:pPr lvl="1"/>
            <a:endParaRPr lang="en-US" smtClean="0"/>
          </a:p>
        </p:txBody>
      </p:sp>
      <p:pic>
        <p:nvPicPr>
          <p:cNvPr id="5124" name="Picture 2" descr="General Motor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49750"/>
            <a:ext cx="234315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0" y="152400"/>
            <a:ext cx="2151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6600" b="1">
                <a:solidFill>
                  <a:srgbClr val="FFC000"/>
                </a:solidFill>
              </a:rPr>
              <a:t>Profit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0938" r="5000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75" r="68927" b="29688"/>
          <a:stretch>
            <a:fillRect/>
          </a:stretch>
        </p:blipFill>
        <p:spPr bwMode="auto">
          <a:xfrm>
            <a:off x="0" y="0"/>
            <a:ext cx="3886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7" t="34375" r="1875" b="29688"/>
          <a:stretch>
            <a:fillRect/>
          </a:stretch>
        </p:blipFill>
        <p:spPr bwMode="auto">
          <a:xfrm>
            <a:off x="3886200" y="0"/>
            <a:ext cx="525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0" y="5162550"/>
            <a:ext cx="1042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>
                <a:solidFill>
                  <a:srgbClr val="000099"/>
                </a:solidFill>
              </a:rPr>
              <a:t>SALES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0" y="5619750"/>
            <a:ext cx="157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>
                <a:solidFill>
                  <a:srgbClr val="000099"/>
                </a:solidFill>
              </a:rPr>
              <a:t>EXPENSES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0" y="6229350"/>
            <a:ext cx="1125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>
                <a:solidFill>
                  <a:srgbClr val="000099"/>
                </a:solidFill>
              </a:rPr>
              <a:t>PROFIT</a:t>
            </a:r>
          </a:p>
        </p:txBody>
      </p:sp>
      <p:sp>
        <p:nvSpPr>
          <p:cNvPr id="7" name="Minus 6"/>
          <p:cNvSpPr/>
          <p:nvPr/>
        </p:nvSpPr>
        <p:spPr>
          <a:xfrm>
            <a:off x="2057400" y="5486400"/>
            <a:ext cx="228600" cy="152400"/>
          </a:xfrm>
          <a:prstGeom prst="mathMinus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86200" y="5105400"/>
            <a:ext cx="1371600" cy="933450"/>
          </a:xfrm>
          <a:prstGeom prst="rect">
            <a:avLst/>
          </a:prstGeom>
          <a:noFill/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86200" y="6238875"/>
            <a:ext cx="1371600" cy="466725"/>
          </a:xfrm>
          <a:prstGeom prst="rect">
            <a:avLst/>
          </a:prstGeom>
          <a:noFill/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463" y="739775"/>
            <a:ext cx="4114800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n-lt"/>
                <a:cs typeface="+mn-cs"/>
              </a:rPr>
              <a:t>Types of Economies</a:t>
            </a:r>
            <a:r>
              <a:rPr lang="en-US" sz="3200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FF00"/>
                </a:solidFill>
                <a:latin typeface="+mn-lt"/>
                <a:cs typeface="+mn-cs"/>
              </a:rPr>
              <a:t>Traditional: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Family &amp; customs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FF00"/>
                </a:solidFill>
                <a:latin typeface="+mn-lt"/>
                <a:cs typeface="+mn-cs"/>
              </a:rPr>
              <a:t>Command: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A lot of Gov’t involvement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FF00"/>
                </a:solidFill>
                <a:latin typeface="+mn-lt"/>
                <a:cs typeface="+mn-cs"/>
              </a:rPr>
              <a:t>Mixed: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Some gov’t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FF00"/>
                </a:solidFill>
                <a:latin typeface="+mn-lt"/>
                <a:cs typeface="+mn-cs"/>
              </a:rPr>
              <a:t>Free: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Very little Gov’t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63" y="1752600"/>
            <a:ext cx="3792537" cy="495300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463" y="2247900"/>
            <a:ext cx="3792537" cy="40005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smtClean="0"/>
              <a:t>Economies</a:t>
            </a:r>
          </a:p>
        </p:txBody>
      </p:sp>
      <p:sp>
        <p:nvSpPr>
          <p:cNvPr id="9219" name="Text Placeholder 4"/>
          <p:cNvSpPr>
            <a:spLocks noGrp="1"/>
          </p:cNvSpPr>
          <p:nvPr>
            <p:ph type="body" idx="1"/>
          </p:nvPr>
        </p:nvSpPr>
        <p:spPr>
          <a:solidFill>
            <a:srgbClr val="800000"/>
          </a:solidFill>
        </p:spPr>
        <p:txBody>
          <a:bodyPr/>
          <a:lstStyle/>
          <a:p>
            <a:r>
              <a:rPr lang="en-US" sz="3600" smtClean="0"/>
              <a:t>Command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600" smtClean="0"/>
              <a:t>Lot of gov’t</a:t>
            </a:r>
          </a:p>
          <a:p>
            <a:r>
              <a:rPr lang="en-US" sz="3600" smtClean="0"/>
              <a:t>No choice</a:t>
            </a:r>
            <a:endParaRPr lang="en-US" sz="2800" smtClean="0"/>
          </a:p>
          <a:p>
            <a:r>
              <a:rPr lang="en-US" sz="3600" smtClean="0"/>
              <a:t>$$$ = gov’t</a:t>
            </a:r>
          </a:p>
          <a:p>
            <a:r>
              <a:rPr lang="en-US" sz="3600" smtClean="0"/>
              <a:t>Gov’t Sovereignty</a:t>
            </a:r>
          </a:p>
          <a:p>
            <a:r>
              <a:rPr lang="en-US" sz="3600" smtClean="0"/>
              <a:t>No competition</a:t>
            </a:r>
          </a:p>
        </p:txBody>
      </p:sp>
      <p:sp>
        <p:nvSpPr>
          <p:cNvPr id="9221" name="Text Placeholder 6"/>
          <p:cNvSpPr>
            <a:spLocks noGrp="1"/>
          </p:cNvSpPr>
          <p:nvPr>
            <p:ph type="body" sz="quarter" idx="3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sz="3600" smtClean="0"/>
              <a:t>Free Market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ln w="38100">
            <a:solidFill>
              <a:srgbClr val="7030A0"/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/>
              <a:t>Few gov’t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/>
              <a:t>choice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/>
              <a:t>Profit Driven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/>
              <a:t>Consumer Sovereignty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/>
              <a:t>Competition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 smtClean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28600" y="1371600"/>
            <a:ext cx="8610600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609600"/>
            <a:ext cx="4495800" cy="58213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Types of Businesses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B0F0"/>
                </a:solidFill>
              </a:rPr>
              <a:t>Proprietorship: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1 owner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B0F0"/>
                </a:solidFill>
              </a:rPr>
              <a:t>Partnership: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2 or more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B0F0"/>
                </a:solidFill>
              </a:rPr>
              <a:t>Corporation: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Many owners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Gambling on a business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Risk = investment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Acts as a legal person</a:t>
            </a:r>
          </a:p>
        </p:txBody>
      </p:sp>
      <p:pic>
        <p:nvPicPr>
          <p:cNvPr id="1026" name="Picture 2" descr="http://blogs.citypages.com/blotter/bp_logo_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21336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static.flickr.com/106/284587006_92be474aa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5" t="11375" r="14241" b="16418"/>
          <a:stretch>
            <a:fillRect/>
          </a:stretch>
        </p:blipFill>
        <p:spPr bwMode="auto">
          <a:xfrm>
            <a:off x="228600" y="2362200"/>
            <a:ext cx="2606675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52400"/>
            <a:ext cx="71913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abovethelaw.com/wp-content/uploads/2010/08/Fantasy-Football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91025"/>
            <a:ext cx="22955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383</Words>
  <Application>Microsoft Office PowerPoint</Application>
  <PresentationFormat>On-screen Show (4:3)</PresentationFormat>
  <Paragraphs>171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Arial</vt:lpstr>
      <vt:lpstr>Gill Sans MT</vt:lpstr>
      <vt:lpstr>Office Theme</vt:lpstr>
      <vt:lpstr>Career planning</vt:lpstr>
      <vt:lpstr>PowerPoint Presentation</vt:lpstr>
      <vt:lpstr>PowerPoint Presentation</vt:lpstr>
      <vt:lpstr>General Motors</vt:lpstr>
      <vt:lpstr>PowerPoint Presentation</vt:lpstr>
      <vt:lpstr>PowerPoint Presentation</vt:lpstr>
      <vt:lpstr>PowerPoint Presentation</vt:lpstr>
      <vt:lpstr>Economies</vt:lpstr>
      <vt:lpstr>PowerPoint Presentation</vt:lpstr>
      <vt:lpstr>Banks</vt:lpstr>
      <vt:lpstr>PowerPoint Presentation</vt:lpstr>
      <vt:lpstr>Gov’t Involvement</vt:lpstr>
      <vt:lpstr>The Fed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Pearce Dietrich</dc:creator>
  <cp:lastModifiedBy>Pearce Dietrich</cp:lastModifiedBy>
  <cp:revision>40</cp:revision>
  <dcterms:created xsi:type="dcterms:W3CDTF">2012-11-15T17:29:01Z</dcterms:created>
  <dcterms:modified xsi:type="dcterms:W3CDTF">2013-05-13T11:58:30Z</dcterms:modified>
</cp:coreProperties>
</file>