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71" r:id="rId7"/>
    <p:sldId id="267" r:id="rId8"/>
    <p:sldId id="272" r:id="rId9"/>
    <p:sldId id="268" r:id="rId10"/>
    <p:sldId id="269" r:id="rId11"/>
    <p:sldId id="261" r:id="rId12"/>
    <p:sldId id="262" r:id="rId13"/>
    <p:sldId id="263" r:id="rId14"/>
    <p:sldId id="273" r:id="rId15"/>
    <p:sldId id="275" r:id="rId16"/>
    <p:sldId id="274" r:id="rId17"/>
    <p:sldId id="264" r:id="rId18"/>
    <p:sldId id="265" r:id="rId19"/>
    <p:sldId id="266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3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2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2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3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8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1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1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0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7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F8251-931E-4A1A-9F99-88962219D9D2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69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6971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6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4.bp.blogspot.com/_zU2cLXtjiEo/TT8DDDHOgSI/AAAAAAAAGTc/3TRZjCrqxy4/s1600/judgejudy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346449" cy="31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media.metronews.topscms.com/images/05/a9/41e859964487a4b43cdf8969f2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276600"/>
            <a:ext cx="4186653" cy="31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28600" y="3272118"/>
            <a:ext cx="2286001" cy="3200400"/>
          </a:xfrm>
          <a:prstGeom prst="ellipse">
            <a:avLst/>
          </a:prstGeom>
          <a:noFill/>
          <a:ln w="66675"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Civil </a:t>
            </a:r>
            <a:r>
              <a:rPr lang="en-US" b="1" dirty="0" smtClean="0"/>
              <a:t>Law </a:t>
            </a:r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768" y="1045561"/>
            <a:ext cx="1223412" cy="830997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ysClr val="windowText" lastClr="000000"/>
                </a:solidFill>
              </a:rPr>
              <a:t>trial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C:\Users\pearce.dietrich\AppData\Local\Microsoft\Windows\Temporary Internet Files\Content.IE5\SSIR7ZMA\MC90024048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28" y="4191000"/>
            <a:ext cx="2607321" cy="22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71038" y="5791200"/>
            <a:ext cx="1234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JURY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6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Criminal Law Procedure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285" y="1451228"/>
            <a:ext cx="4833431" cy="477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8768" y="1461060"/>
            <a:ext cx="168244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ysClr val="windowText" lastClr="000000"/>
                </a:solidFill>
              </a:rPr>
              <a:t>arrest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6271" y="1396476"/>
            <a:ext cx="5428129" cy="515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Criminal Law Procedure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8768" y="1461060"/>
            <a:ext cx="2792752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ysClr val="windowText" lastClr="000000"/>
                </a:solidFill>
              </a:rPr>
              <a:t>Jail w/bail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447674"/>
            <a:ext cx="2590800" cy="218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investigation.discovery.com/blogs/criminal-report/casey_anthony_full_coverage/timeline/images/casey-anthony-cry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77626"/>
            <a:ext cx="5867400" cy="316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429000" y="2057400"/>
            <a:ext cx="3886200" cy="1905000"/>
          </a:xfrm>
          <a:prstGeom prst="wedgeEllipseCallout">
            <a:avLst>
              <a:gd name="adj1" fmla="val -42978"/>
              <a:gd name="adj2" fmla="val 55912"/>
            </a:avLst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Not Guilty.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Criminal Law Procedure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768" y="1045561"/>
            <a:ext cx="3408305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ysClr val="windowText" lastClr="000000"/>
                </a:solidFill>
              </a:rPr>
              <a:t>Arraignment</a:t>
            </a:r>
          </a:p>
          <a:p>
            <a:r>
              <a:rPr lang="en-US" sz="4800" b="1" dirty="0" smtClean="0">
                <a:solidFill>
                  <a:sysClr val="windowText" lastClr="000000"/>
                </a:solidFill>
              </a:rPr>
              <a:t>	-plea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447674"/>
            <a:ext cx="2590800" cy="218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julienslive.com/images/lot/78218/0/lot78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39010"/>
            <a:ext cx="5715000" cy="379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Criminal Law Procedure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768" y="1045561"/>
            <a:ext cx="8214108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ysClr val="windowText" lastClr="000000"/>
                </a:solidFill>
              </a:rPr>
              <a:t>Arraignment</a:t>
            </a:r>
          </a:p>
          <a:p>
            <a:r>
              <a:rPr lang="en-US" sz="4800" b="1" dirty="0" smtClean="0">
                <a:solidFill>
                  <a:sysClr val="windowText" lastClr="000000"/>
                </a:solidFill>
              </a:rPr>
              <a:t>	-probable cause is reviewed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447674"/>
            <a:ext cx="2590800" cy="218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occupations.phillipmartin.info/crime_criminal_procedur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5" r="36203"/>
          <a:stretch/>
        </p:blipFill>
        <p:spPr bwMode="auto">
          <a:xfrm>
            <a:off x="152399" y="2743200"/>
            <a:ext cx="5855839" cy="401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Criminal Law Procedure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768" y="1045561"/>
            <a:ext cx="6028573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ysClr val="windowText" lastClr="000000"/>
                </a:solidFill>
              </a:rPr>
              <a:t>Arraignment</a:t>
            </a:r>
          </a:p>
          <a:p>
            <a:r>
              <a:rPr lang="en-US" sz="4800" b="1" dirty="0" smtClean="0">
                <a:solidFill>
                  <a:sysClr val="windowText" lastClr="000000"/>
                </a:solidFill>
              </a:rPr>
              <a:t>	-attorney if needed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447674"/>
            <a:ext cx="2590800" cy="218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 descr="C:\Users\pearce.dietrich\AppData\Local\Microsoft\Windows\Temporary Internet Files\Content.IE5\UHPARGJF\MP90030963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8" y="2819400"/>
            <a:ext cx="5833441" cy="37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Criminal Law Procedure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768" y="1045561"/>
            <a:ext cx="5057988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ysClr val="windowText" lastClr="000000"/>
                </a:solidFill>
              </a:rPr>
              <a:t>Arraignment</a:t>
            </a:r>
          </a:p>
          <a:p>
            <a:r>
              <a:rPr lang="en-US" sz="4800" b="1" dirty="0" smtClean="0">
                <a:solidFill>
                  <a:sysClr val="windowText" lastClr="000000"/>
                </a:solidFill>
              </a:rPr>
              <a:t>	-trial date is set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5943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447674"/>
            <a:ext cx="2590800" cy="218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Criminal Law Procedure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768" y="1045561"/>
            <a:ext cx="128323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ysClr val="windowText" lastClr="000000"/>
                </a:solidFill>
              </a:rPr>
              <a:t>Trial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13451"/>
            <a:ext cx="5334000" cy="339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 flipH="1">
            <a:off x="3352800" y="2221470"/>
            <a:ext cx="2400300" cy="1283730"/>
          </a:xfrm>
          <a:prstGeom prst="wedgeEllipseCallout">
            <a:avLst>
              <a:gd name="adj1" fmla="val 42792"/>
              <a:gd name="adj2" fmla="val 7029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Guilty!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447674"/>
            <a:ext cx="2590800" cy="218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Criminal Law Procedure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8768" y="1045561"/>
            <a:ext cx="199067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ysClr val="windowText" lastClr="000000"/>
                </a:solidFill>
              </a:rPr>
              <a:t>Verdict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447674"/>
            <a:ext cx="2590800" cy="218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 l="5692" t="10440" r="15538"/>
          <a:stretch>
            <a:fillRect/>
          </a:stretch>
        </p:blipFill>
        <p:spPr bwMode="auto">
          <a:xfrm>
            <a:off x="447368" y="2251911"/>
            <a:ext cx="4495800" cy="437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 flipH="1">
            <a:off x="4572000" y="1600200"/>
            <a:ext cx="2514600" cy="1524000"/>
          </a:xfrm>
          <a:prstGeom prst="wedgeEllipseCallout">
            <a:avLst>
              <a:gd name="adj1" fmla="val 68461"/>
              <a:gd name="adj2" fmla="val 4859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200 hours of community service.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Criminal Law Procedure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768" y="1045561"/>
            <a:ext cx="298633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ysClr val="windowText" lastClr="000000"/>
                </a:solidFill>
              </a:rPr>
              <a:t>Sentencing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9900" b="1" dirty="0" smtClean="0">
                <a:solidFill>
                  <a:srgbClr val="FFFF00"/>
                </a:solidFill>
              </a:rPr>
              <a:t>Law Visuals</a:t>
            </a:r>
            <a:endParaRPr lang="en-US" sz="199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Juvenile Court </a:t>
            </a:r>
            <a:r>
              <a:rPr lang="en-US" dirty="0" smtClean="0"/>
              <a:t>Procedure</a:t>
            </a:r>
            <a:endParaRPr lang="en-US" dirty="0"/>
          </a:p>
        </p:txBody>
      </p:sp>
      <p:pic>
        <p:nvPicPr>
          <p:cNvPr id="13314" name="Picture 2" descr="http://www.burnsinstitute.org/img/original/juvenile-cou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426463"/>
            <a:ext cx="7600950" cy="50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Law</a:t>
            </a:r>
            <a:endParaRPr lang="en-US" dirty="0"/>
          </a:p>
        </p:txBody>
      </p:sp>
      <p:pic>
        <p:nvPicPr>
          <p:cNvPr id="1026" name="Picture 2" descr="C:\Users\pearce.dietrich\AppData\Local\Microsoft\Windows\Temporary Internet Files\Content.IE5\31CLG04C\MM90028680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34000"/>
            <a:ext cx="8572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arce.dietrich\AppData\Local\Microsoft\Windows\Temporary Internet Files\Content.IE5\1WZS6TV0\MC9002876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88767"/>
            <a:ext cx="2338812" cy="163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earce.dietrich\AppData\Local\Microsoft\Windows\Temporary Internet Files\Content.IE5\31CLG04C\MC9002507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1937399" cy="225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upload.wikimedia.org/wikipedia/en/b/b7/Grand_Theft_Auto_IV_co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9" y="3961542"/>
            <a:ext cx="2051597" cy="25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criminallawyersantacruz.com/images/Drug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256121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6122406" y="2590800"/>
            <a:ext cx="2869194" cy="2297967"/>
          </a:xfrm>
          <a:prstGeom prst="noSmoking">
            <a:avLst>
              <a:gd name="adj" fmla="val 493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5" name="Picture 11" descr="http://3.bp.blogspot.com/-TvbZeOUdCPU/Tx42EFXe0rI/AAAAAAAABv4/zrN8ICe14og/s400/Prescription-Drug-Abuse-A-National-Dilemm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03881"/>
            <a:ext cx="2057400" cy="137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net.onextrapixel.com/wp-content/uploads/2009/06/spongebob-graffit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700924"/>
            <a:ext cx="2892425" cy="199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8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Law</a:t>
            </a:r>
            <a:endParaRPr lang="en-US" dirty="0"/>
          </a:p>
        </p:txBody>
      </p:sp>
      <p:pic>
        <p:nvPicPr>
          <p:cNvPr id="2050" name="Picture 2" descr="http://nunziarider.com/files/2012/06/Sales-Argu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4" y="4724400"/>
            <a:ext cx="26670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sk-gratitude.com/images/argument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45545"/>
            <a:ext cx="2362200" cy="188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.madamenoire.com/wp-content/uploads/2011/10/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24399"/>
            <a:ext cx="2854132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4.bp.blogspot.com/_zU2cLXtjiEo/TT8DDDHOgSI/AAAAAAAAGTc/3TRZjCrqxy4/s1600/judgejudy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32" y="1604682"/>
            <a:ext cx="3886200" cy="291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edia.metronews.topscms.com/images/05/a9/41e859964487a4b43cdf8969f2e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8" y="1604682"/>
            <a:ext cx="37433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4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Felony</a:t>
            </a:r>
            <a:endParaRPr lang="en-US" sz="7200" b="1" dirty="0"/>
          </a:p>
        </p:txBody>
      </p:sp>
      <p:pic>
        <p:nvPicPr>
          <p:cNvPr id="3076" name="Picture 4" descr="http://2.bp.blogspot.com/-KpYQn7PLT5I/TzokKwQ2aAI/AAAAAAAADus/vcpwaJdqUHY/s400/murder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676400"/>
            <a:ext cx="6267450" cy="49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(1) Drug abuse violations</a:t>
            </a:r>
            <a:br>
              <a:rPr lang="en-US" dirty="0" smtClean="0"/>
            </a:br>
            <a:r>
              <a:rPr lang="en-US" dirty="0" smtClean="0"/>
              <a:t>(2) Driving while Intoxicated</a:t>
            </a:r>
            <a:br>
              <a:rPr lang="en-US" dirty="0" smtClean="0"/>
            </a:br>
            <a:r>
              <a:rPr lang="en-US" dirty="0" smtClean="0"/>
              <a:t>(3) Property crime (includes burglary, larceny, theft, motor vehicle theft, and arson.) </a:t>
            </a:r>
            <a:br>
              <a:rPr lang="en-US" dirty="0" smtClean="0"/>
            </a:br>
            <a:r>
              <a:rPr lang="en-US" dirty="0" smtClean="0"/>
              <a:t>(4) Larceny-theft</a:t>
            </a:r>
            <a:br>
              <a:rPr lang="en-US" dirty="0" smtClean="0"/>
            </a:br>
            <a:r>
              <a:rPr lang="en-US" dirty="0" smtClean="0"/>
              <a:t>(5) Assault</a:t>
            </a:r>
            <a:br>
              <a:rPr lang="en-US" dirty="0" smtClean="0"/>
            </a:br>
            <a:r>
              <a:rPr lang="en-US" dirty="0" smtClean="0"/>
              <a:t>(6) Disorderly conduct</a:t>
            </a:r>
            <a:br>
              <a:rPr lang="en-US" dirty="0" smtClean="0"/>
            </a:br>
            <a:r>
              <a:rPr lang="en-US" dirty="0" smtClean="0"/>
              <a:t>(7) Liquor laws</a:t>
            </a:r>
            <a:br>
              <a:rPr lang="en-US" dirty="0" smtClean="0"/>
            </a:br>
            <a:r>
              <a:rPr lang="en-US" dirty="0" smtClean="0"/>
              <a:t>(8) Violent crime (including murder, non-negligent manslaughter, forcible rape, robbery, aggravated assault. </a:t>
            </a:r>
            <a:br>
              <a:rPr lang="en-US" dirty="0" smtClean="0"/>
            </a:br>
            <a:r>
              <a:rPr lang="en-US" dirty="0" smtClean="0"/>
              <a:t>(9) Drunkenness</a:t>
            </a:r>
            <a:br>
              <a:rPr lang="en-US" dirty="0" smtClean="0"/>
            </a:br>
            <a:r>
              <a:rPr lang="en-US" dirty="0" smtClean="0"/>
              <a:t>(10) Aggravated assault</a:t>
            </a:r>
            <a:br>
              <a:rPr lang="en-US" dirty="0" smtClean="0"/>
            </a:br>
            <a:r>
              <a:rPr lang="en-US" dirty="0" smtClean="0"/>
              <a:t>(11) Burglary</a:t>
            </a:r>
            <a:br>
              <a:rPr lang="en-US" dirty="0" smtClean="0"/>
            </a:br>
            <a:r>
              <a:rPr lang="en-US" dirty="0" smtClean="0"/>
              <a:t>(12) Vandalism</a:t>
            </a:r>
            <a:br>
              <a:rPr lang="en-US" dirty="0" smtClean="0"/>
            </a:br>
            <a:r>
              <a:rPr lang="en-US" dirty="0" smtClean="0"/>
              <a:t>(13) Fraud</a:t>
            </a:r>
            <a:br>
              <a:rPr lang="en-US" dirty="0" smtClean="0"/>
            </a:br>
            <a:r>
              <a:rPr lang="en-US" dirty="0" smtClean="0"/>
              <a:t>(14) Weapons violations (carrying or possession)</a:t>
            </a:r>
            <a:br>
              <a:rPr lang="en-US" dirty="0" smtClean="0"/>
            </a:br>
            <a:r>
              <a:rPr lang="en-US" dirty="0" smtClean="0"/>
              <a:t>(15) Curfew and loitering</a:t>
            </a:r>
            <a:br>
              <a:rPr lang="en-US" dirty="0" smtClean="0"/>
            </a:br>
            <a:r>
              <a:rPr lang="en-US" dirty="0" smtClean="0"/>
              <a:t>(16) Robbery</a:t>
            </a:r>
            <a:br>
              <a:rPr lang="en-US" dirty="0" smtClean="0"/>
            </a:br>
            <a:r>
              <a:rPr lang="en-US" dirty="0" smtClean="0"/>
              <a:t>(17) Offenses against family and children</a:t>
            </a:r>
            <a:br>
              <a:rPr lang="en-US" dirty="0" smtClean="0"/>
            </a:br>
            <a:r>
              <a:rPr lang="en-US" dirty="0" smtClean="0"/>
              <a:t>(18) Stolen property (buying, receiving, possession)</a:t>
            </a:r>
            <a:br>
              <a:rPr lang="en-US" dirty="0" smtClean="0"/>
            </a:br>
            <a:r>
              <a:rPr lang="en-US" dirty="0" smtClean="0"/>
              <a:t>(19) Motor vehicle theft</a:t>
            </a:r>
            <a:br>
              <a:rPr lang="en-US" dirty="0" smtClean="0"/>
            </a:br>
            <a:r>
              <a:rPr lang="en-US" dirty="0" smtClean="0"/>
              <a:t>(20) Forgery and counterfeiting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Misdemeanor</a:t>
            </a:r>
            <a:endParaRPr lang="en-US" sz="7200" b="1" dirty="0"/>
          </a:p>
        </p:txBody>
      </p:sp>
      <p:pic>
        <p:nvPicPr>
          <p:cNvPr id="4098" name="Picture 2" descr="http://upload.wikimedia.org/wikipedia/commons/thumb/e/e5/Graffiti_in_Bucharest,_July_2007.jpg/272px-Graffiti_in_Bucharest,_July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384486"/>
            <a:ext cx="7696200" cy="514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Aggravated harassment</a:t>
            </a:r>
          </a:p>
          <a:p>
            <a:r>
              <a:rPr lang="en-US" dirty="0" smtClean="0"/>
              <a:t>Assault</a:t>
            </a:r>
          </a:p>
          <a:p>
            <a:r>
              <a:rPr lang="en-US" dirty="0" smtClean="0"/>
              <a:t>Criminal contempt</a:t>
            </a:r>
          </a:p>
          <a:p>
            <a:r>
              <a:rPr lang="en-US" dirty="0" smtClean="0"/>
              <a:t>Criminal mischief</a:t>
            </a:r>
          </a:p>
          <a:p>
            <a:r>
              <a:rPr lang="en-US" dirty="0" smtClean="0"/>
              <a:t>Possession of certain illegal drugs</a:t>
            </a:r>
          </a:p>
          <a:p>
            <a:r>
              <a:rPr lang="en-US" dirty="0" smtClean="0"/>
              <a:t>Possession of stolen property</a:t>
            </a:r>
          </a:p>
          <a:p>
            <a:r>
              <a:rPr lang="en-US" dirty="0" smtClean="0"/>
              <a:t>Selling certain drugs</a:t>
            </a:r>
          </a:p>
          <a:p>
            <a:r>
              <a:rPr lang="en-US" dirty="0" smtClean="0"/>
              <a:t>Trespassing</a:t>
            </a:r>
          </a:p>
          <a:p>
            <a:r>
              <a:rPr lang="en-US" dirty="0" smtClean="0"/>
              <a:t>Endangering a child</a:t>
            </a:r>
          </a:p>
          <a:p>
            <a:r>
              <a:rPr lang="en-US" dirty="0" smtClean="0"/>
              <a:t>Loitering</a:t>
            </a:r>
          </a:p>
          <a:p>
            <a:r>
              <a:rPr lang="en-US" dirty="0" smtClean="0"/>
              <a:t>Graffiti</a:t>
            </a:r>
          </a:p>
          <a:p>
            <a:r>
              <a:rPr lang="en-US" dirty="0" smtClean="0"/>
              <a:t>Resisting arrest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8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cmico.org/siteimages/complaint%20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343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Civil </a:t>
            </a:r>
            <a:r>
              <a:rPr lang="en-US" b="1" dirty="0" smtClean="0"/>
              <a:t>Law </a:t>
            </a:r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8768" y="1045561"/>
            <a:ext cx="3689728" cy="830997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ysClr val="windowText" lastClr="000000"/>
                </a:solidFill>
              </a:rPr>
              <a:t>f</a:t>
            </a:r>
            <a:r>
              <a:rPr lang="en-US" sz="4800" b="1" dirty="0" smtClean="0">
                <a:solidFill>
                  <a:sysClr val="windowText" lastClr="000000"/>
                </a:solidFill>
              </a:rPr>
              <a:t>ile complaint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102</Words>
  <Application>Microsoft Office PowerPoint</Application>
  <PresentationFormat>On-screen Show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Law Visuals</vt:lpstr>
      <vt:lpstr>Criminal Law</vt:lpstr>
      <vt:lpstr>Civil Law</vt:lpstr>
      <vt:lpstr>Felony</vt:lpstr>
      <vt:lpstr>PowerPoint Presentation</vt:lpstr>
      <vt:lpstr>Misdemeanor</vt:lpstr>
      <vt:lpstr>PowerPoint Presentation</vt:lpstr>
      <vt:lpstr>Civil Law Procedure</vt:lpstr>
      <vt:lpstr>Civil Law Procedure</vt:lpstr>
      <vt:lpstr>Criminal Law Procedure</vt:lpstr>
      <vt:lpstr>PowerPoint Presentation</vt:lpstr>
      <vt:lpstr>PowerPoint Presentation</vt:lpstr>
      <vt:lpstr>PowerPoint Presentation</vt:lpstr>
      <vt:lpstr>PowerPoint Presentation</vt:lpstr>
      <vt:lpstr>Criminal Law Procedure</vt:lpstr>
      <vt:lpstr>Criminal Law Procedure</vt:lpstr>
      <vt:lpstr>Criminal Law Procedure</vt:lpstr>
      <vt:lpstr>Criminal Law Procedure</vt:lpstr>
      <vt:lpstr>Juvenile Court Procedure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Visuals</dc:title>
  <dc:creator>Pearce Dietrich</dc:creator>
  <cp:lastModifiedBy>Pearce Dietrich</cp:lastModifiedBy>
  <cp:revision>14</cp:revision>
  <dcterms:created xsi:type="dcterms:W3CDTF">2012-09-27T11:00:57Z</dcterms:created>
  <dcterms:modified xsi:type="dcterms:W3CDTF">2013-02-28T12:18:09Z</dcterms:modified>
</cp:coreProperties>
</file>