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59" r:id="rId4"/>
    <p:sldId id="257" r:id="rId5"/>
    <p:sldId id="256" r:id="rId6"/>
    <p:sldId id="260" r:id="rId7"/>
    <p:sldId id="261" r:id="rId8"/>
    <p:sldId id="262" r:id="rId9"/>
    <p:sldId id="263" r:id="rId10"/>
    <p:sldId id="264" r:id="rId11"/>
    <p:sldId id="265" r:id="rId12"/>
    <p:sldId id="266" r:id="rId13"/>
    <p:sldId id="267"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AEE67-8EC1-46E3-A366-C37CC4007E64}"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304103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EE67-8EC1-46E3-A366-C37CC4007E64}"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11167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EE67-8EC1-46E3-A366-C37CC4007E64}"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84751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EE67-8EC1-46E3-A366-C37CC4007E64}"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104206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AEE67-8EC1-46E3-A366-C37CC4007E64}" type="datetimeFigureOut">
              <a:rPr lang="en-US" smtClean="0"/>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7356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AEE67-8EC1-46E3-A366-C37CC4007E64}"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366345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AEE67-8EC1-46E3-A366-C37CC4007E64}" type="datetimeFigureOut">
              <a:rPr lang="en-US" smtClean="0"/>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385097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AEE67-8EC1-46E3-A366-C37CC4007E64}" type="datetimeFigureOut">
              <a:rPr lang="en-US" smtClean="0"/>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239368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AEE67-8EC1-46E3-A366-C37CC4007E64}" type="datetimeFigureOut">
              <a:rPr lang="en-US" smtClean="0"/>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293639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AEE67-8EC1-46E3-A366-C37CC4007E64}"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107680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AEE67-8EC1-46E3-A366-C37CC4007E64}" type="datetimeFigureOut">
              <a:rPr lang="en-US" smtClean="0"/>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4EC0-4E97-4ACA-9EC5-0D9C04C36D63}" type="slidenum">
              <a:rPr lang="en-US" smtClean="0"/>
              <a:t>‹#›</a:t>
            </a:fld>
            <a:endParaRPr lang="en-US"/>
          </a:p>
        </p:txBody>
      </p:sp>
    </p:spTree>
    <p:extLst>
      <p:ext uri="{BB962C8B-B14F-4D97-AF65-F5344CB8AC3E}">
        <p14:creationId xmlns:p14="http://schemas.microsoft.com/office/powerpoint/2010/main" val="142994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AEE67-8EC1-46E3-A366-C37CC4007E64}" type="datetimeFigureOut">
              <a:rPr lang="en-US" smtClean="0"/>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24EC0-4E97-4ACA-9EC5-0D9C04C36D63}" type="slidenum">
              <a:rPr lang="en-US" smtClean="0"/>
              <a:t>‹#›</a:t>
            </a:fld>
            <a:endParaRPr lang="en-US"/>
          </a:p>
        </p:txBody>
      </p:sp>
    </p:spTree>
    <p:extLst>
      <p:ext uri="{BB962C8B-B14F-4D97-AF65-F5344CB8AC3E}">
        <p14:creationId xmlns:p14="http://schemas.microsoft.com/office/powerpoint/2010/main" val="39224459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4525963"/>
          </a:xfrm>
        </p:spPr>
        <p:txBody>
          <a:bodyPr>
            <a:noAutofit/>
          </a:bodyPr>
          <a:lstStyle/>
          <a:p>
            <a:r>
              <a:rPr lang="en-US" dirty="0" smtClean="0">
                <a:solidFill>
                  <a:srgbClr val="FFFF00"/>
                </a:solidFill>
              </a:rPr>
              <a:t>Investing in a Corporation:</a:t>
            </a:r>
          </a:p>
          <a:p>
            <a:pPr lvl="1"/>
            <a:r>
              <a:rPr lang="en-US" dirty="0" smtClean="0"/>
              <a:t>You </a:t>
            </a:r>
            <a:r>
              <a:rPr lang="en-US" dirty="0"/>
              <a:t>invest in a </a:t>
            </a:r>
            <a:r>
              <a:rPr lang="en-US" dirty="0" smtClean="0"/>
              <a:t>business </a:t>
            </a:r>
            <a:r>
              <a:rPr lang="en-US" dirty="0"/>
              <a:t>&amp; hope </a:t>
            </a:r>
            <a:r>
              <a:rPr lang="en-US" dirty="0" smtClean="0"/>
              <a:t>it does well</a:t>
            </a:r>
            <a:endParaRPr lang="en-US" dirty="0"/>
          </a:p>
          <a:p>
            <a:pPr lvl="2"/>
            <a:r>
              <a:rPr lang="en-US" sz="2800" dirty="0"/>
              <a:t>If so, you </a:t>
            </a:r>
            <a:r>
              <a:rPr lang="en-US" sz="2800" dirty="0" smtClean="0"/>
              <a:t>make money</a:t>
            </a:r>
            <a:endParaRPr lang="en-US" sz="2800" dirty="0"/>
          </a:p>
          <a:p>
            <a:pPr lvl="2"/>
            <a:r>
              <a:rPr lang="en-US" sz="2800" dirty="0"/>
              <a:t>If not, you </a:t>
            </a:r>
            <a:r>
              <a:rPr lang="en-US" sz="2800" dirty="0" smtClean="0"/>
              <a:t>lose your investment</a:t>
            </a:r>
          </a:p>
          <a:p>
            <a:pPr lvl="1"/>
            <a:endParaRPr lang="en-US" sz="1000" dirty="0"/>
          </a:p>
          <a:p>
            <a:r>
              <a:rPr lang="en-US" b="1" dirty="0" smtClean="0"/>
              <a:t>Just like:</a:t>
            </a:r>
          </a:p>
          <a:p>
            <a:endParaRPr lang="en-US" sz="1000" b="1" dirty="0" smtClean="0"/>
          </a:p>
          <a:p>
            <a:r>
              <a:rPr lang="en-US" dirty="0" smtClean="0">
                <a:solidFill>
                  <a:srgbClr val="FFFF00"/>
                </a:solidFill>
              </a:rPr>
              <a:t>Playing Fantasy Sports</a:t>
            </a:r>
          </a:p>
          <a:p>
            <a:pPr lvl="1"/>
            <a:r>
              <a:rPr lang="en-US" dirty="0" smtClean="0"/>
              <a:t>You invest in players &amp; hope they perform well</a:t>
            </a:r>
          </a:p>
          <a:p>
            <a:pPr lvl="2"/>
            <a:r>
              <a:rPr lang="en-US" sz="2800" dirty="0" smtClean="0"/>
              <a:t>If so, you win.</a:t>
            </a:r>
          </a:p>
          <a:p>
            <a:pPr lvl="2"/>
            <a:r>
              <a:rPr lang="en-US" sz="2800" dirty="0" smtClean="0"/>
              <a:t>If not, you lose.</a:t>
            </a:r>
          </a:p>
          <a:p>
            <a:pPr lvl="1"/>
            <a:endParaRPr lang="en-US" sz="1050" dirty="0"/>
          </a:p>
          <a:p>
            <a:pPr lvl="1"/>
            <a:r>
              <a:rPr lang="en-US" dirty="0" smtClean="0">
                <a:solidFill>
                  <a:srgbClr val="FFFF00"/>
                </a:solidFill>
              </a:rPr>
              <a:t>What is the KEY to doing well?</a:t>
            </a:r>
          </a:p>
          <a:p>
            <a:pPr lvl="2"/>
            <a:r>
              <a:rPr lang="en-US" sz="2800" dirty="0" smtClean="0"/>
              <a:t>Knowledge or research</a:t>
            </a:r>
          </a:p>
        </p:txBody>
      </p:sp>
    </p:spTree>
    <p:extLst>
      <p:ext uri="{BB962C8B-B14F-4D97-AF65-F5344CB8AC3E}">
        <p14:creationId xmlns:p14="http://schemas.microsoft.com/office/powerpoint/2010/main" val="345315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426" t="20076" r="2273" b="8522"/>
          <a:stretch/>
        </p:blipFill>
        <p:spPr bwMode="auto">
          <a:xfrm>
            <a:off x="3484419" y="1406237"/>
            <a:ext cx="2175163" cy="522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122" y="152400"/>
            <a:ext cx="5897769" cy="1015663"/>
          </a:xfrm>
          <a:prstGeom prst="rect">
            <a:avLst/>
          </a:prstGeom>
          <a:noFill/>
        </p:spPr>
        <p:txBody>
          <a:bodyPr wrap="none" rtlCol="0">
            <a:spAutoFit/>
          </a:bodyPr>
          <a:lstStyle/>
          <a:p>
            <a:pPr algn="ctr"/>
            <a:r>
              <a:rPr lang="en-US" sz="6000" b="1" dirty="0" smtClean="0">
                <a:solidFill>
                  <a:srgbClr val="FFFF00"/>
                </a:solidFill>
              </a:rPr>
              <a:t>Picking your team</a:t>
            </a:r>
            <a:endParaRPr lang="en-US" sz="6000" b="1" dirty="0">
              <a:solidFill>
                <a:srgbClr val="FFFF00"/>
              </a:solidFill>
            </a:endParaRPr>
          </a:p>
        </p:txBody>
      </p:sp>
    </p:spTree>
    <p:extLst>
      <p:ext uri="{BB962C8B-B14F-4D97-AF65-F5344CB8AC3E}">
        <p14:creationId xmlns:p14="http://schemas.microsoft.com/office/powerpoint/2010/main" val="344417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9" t="10416" r="4829" b="13637"/>
          <a:stretch/>
        </p:blipFill>
        <p:spPr bwMode="auto">
          <a:xfrm>
            <a:off x="96982" y="1226127"/>
            <a:ext cx="8950036" cy="555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9890" y="152400"/>
            <a:ext cx="7224222" cy="1015663"/>
          </a:xfrm>
          <a:prstGeom prst="rect">
            <a:avLst/>
          </a:prstGeom>
          <a:noFill/>
        </p:spPr>
        <p:txBody>
          <a:bodyPr wrap="none" rtlCol="0">
            <a:spAutoFit/>
          </a:bodyPr>
          <a:lstStyle/>
          <a:p>
            <a:pPr algn="ctr"/>
            <a:r>
              <a:rPr lang="en-US" sz="6000" b="1" dirty="0" smtClean="0">
                <a:solidFill>
                  <a:srgbClr val="FFFF00"/>
                </a:solidFill>
              </a:rPr>
              <a:t>Research and Analysis</a:t>
            </a:r>
            <a:endParaRPr lang="en-US" sz="6000" b="1" dirty="0">
              <a:solidFill>
                <a:srgbClr val="FFFF00"/>
              </a:solidFill>
            </a:endParaRPr>
          </a:p>
        </p:txBody>
      </p:sp>
      <p:sp>
        <p:nvSpPr>
          <p:cNvPr id="4" name="Rectangle 3"/>
          <p:cNvSpPr/>
          <p:nvPr/>
        </p:nvSpPr>
        <p:spPr>
          <a:xfrm>
            <a:off x="96982" y="5715000"/>
            <a:ext cx="8950036"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8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8" t="13528" r="4887" b="4870"/>
          <a:stretch/>
        </p:blipFill>
        <p:spPr bwMode="auto">
          <a:xfrm>
            <a:off x="223174" y="1377537"/>
            <a:ext cx="8697653" cy="530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9890" y="152400"/>
            <a:ext cx="7224222" cy="1015663"/>
          </a:xfrm>
          <a:prstGeom prst="rect">
            <a:avLst/>
          </a:prstGeom>
          <a:noFill/>
        </p:spPr>
        <p:txBody>
          <a:bodyPr wrap="none" rtlCol="0">
            <a:spAutoFit/>
          </a:bodyPr>
          <a:lstStyle/>
          <a:p>
            <a:pPr algn="ctr"/>
            <a:r>
              <a:rPr lang="en-US" sz="6000" b="1" dirty="0" smtClean="0">
                <a:solidFill>
                  <a:srgbClr val="FFFF00"/>
                </a:solidFill>
              </a:rPr>
              <a:t>Research and Analysis</a:t>
            </a:r>
            <a:endParaRPr lang="en-US" sz="6000" b="1" dirty="0">
              <a:solidFill>
                <a:srgbClr val="FFFF00"/>
              </a:solidFill>
            </a:endParaRPr>
          </a:p>
        </p:txBody>
      </p:sp>
      <p:sp>
        <p:nvSpPr>
          <p:cNvPr id="4" name="Rectangle 3"/>
          <p:cNvSpPr/>
          <p:nvPr/>
        </p:nvSpPr>
        <p:spPr>
          <a:xfrm>
            <a:off x="2514600" y="1447800"/>
            <a:ext cx="1295400" cy="52300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3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47500" lnSpcReduction="20000"/>
          </a:bodyPr>
          <a:lstStyle/>
          <a:p>
            <a:r>
              <a:rPr lang="en-US" sz="4200" b="1" dirty="0"/>
              <a:t>1</a:t>
            </a:r>
            <a:r>
              <a:rPr lang="en-US" sz="4200" b="1" baseline="30000" dirty="0"/>
              <a:t>st</a:t>
            </a:r>
            <a:r>
              <a:rPr lang="en-US" sz="4200" b="1" dirty="0"/>
              <a:t> period</a:t>
            </a:r>
            <a:endParaRPr lang="en-US" sz="4200" dirty="0"/>
          </a:p>
          <a:p>
            <a:pPr lvl="1"/>
            <a:r>
              <a:rPr lang="en-US" sz="4500" u="sng" dirty="0">
                <a:solidFill>
                  <a:srgbClr val="FFFF00"/>
                </a:solidFill>
              </a:rPr>
              <a:t>http://soa.li/UMxJ6mL</a:t>
            </a:r>
            <a:endParaRPr lang="en-US" sz="4500" dirty="0">
              <a:solidFill>
                <a:srgbClr val="FFFF00"/>
              </a:solidFill>
            </a:endParaRPr>
          </a:p>
          <a:p>
            <a:pPr lvl="1"/>
            <a:r>
              <a:rPr lang="en-US" sz="4500" dirty="0"/>
              <a:t>League name: MrD First Period Econ</a:t>
            </a:r>
          </a:p>
          <a:p>
            <a:pPr lvl="1"/>
            <a:r>
              <a:rPr lang="en-US" sz="4500" dirty="0"/>
              <a:t>Password: </a:t>
            </a:r>
            <a:r>
              <a:rPr lang="en-US" sz="4500" dirty="0" smtClean="0"/>
              <a:t>bfms</a:t>
            </a:r>
          </a:p>
          <a:p>
            <a:pPr lvl="0"/>
            <a:endParaRPr lang="en-US" dirty="0"/>
          </a:p>
          <a:p>
            <a:r>
              <a:rPr lang="en-US" sz="3400" b="1" dirty="0" smtClean="0"/>
              <a:t>How </a:t>
            </a:r>
            <a:r>
              <a:rPr lang="en-US" sz="3400" b="1" dirty="0"/>
              <a:t>to Play:</a:t>
            </a:r>
            <a:r>
              <a:rPr lang="en-US" sz="3400" dirty="0"/>
              <a:t> You have $100 to spend. The objective is to pick the drivers that you believe will do the best. You must spend your money wisely</a:t>
            </a:r>
            <a:r>
              <a:rPr lang="en-US" sz="3400" dirty="0" smtClean="0"/>
              <a:t>.</a:t>
            </a:r>
          </a:p>
          <a:p>
            <a:endParaRPr lang="en-US" sz="3400" dirty="0"/>
          </a:p>
          <a:p>
            <a:r>
              <a:rPr lang="en-US" sz="3400" b="1" dirty="0"/>
              <a:t>Scoring:</a:t>
            </a:r>
            <a:endParaRPr lang="en-US" sz="3400" dirty="0"/>
          </a:p>
          <a:p>
            <a:pPr lvl="1"/>
            <a:r>
              <a:rPr lang="en-US" sz="3400" b="1" dirty="0"/>
              <a:t>Finishing Position:</a:t>
            </a:r>
            <a:r>
              <a:rPr lang="en-US" sz="3400" dirty="0"/>
              <a:t> 1st place gets 47 points, 2nd place gets 42, 3rd place gets 41, 4th place gets 40 points and so on in decrements of one point per position, with 43rd place earning 1 point</a:t>
            </a:r>
            <a:r>
              <a:rPr lang="en-US" sz="3400" dirty="0" smtClean="0"/>
              <a:t>.</a:t>
            </a:r>
          </a:p>
          <a:p>
            <a:pPr lvl="0"/>
            <a:endParaRPr lang="en-US" sz="1700" dirty="0"/>
          </a:p>
          <a:p>
            <a:pPr lvl="1"/>
            <a:r>
              <a:rPr lang="en-US" sz="3400" b="1" dirty="0"/>
              <a:t>Place Differential:</a:t>
            </a:r>
            <a:r>
              <a:rPr lang="en-US" sz="3400" dirty="0"/>
              <a:t> Starting position minus finish position, +/- 1 point for each driver’s place differential. If a driver start 22</a:t>
            </a:r>
            <a:r>
              <a:rPr lang="en-US" sz="3400" baseline="30000" dirty="0"/>
              <a:t>nd</a:t>
            </a:r>
            <a:r>
              <a:rPr lang="en-US" sz="3400" dirty="0"/>
              <a:t> and finished 12</a:t>
            </a:r>
            <a:r>
              <a:rPr lang="en-US" sz="3400" baseline="30000" dirty="0"/>
              <a:t>th</a:t>
            </a:r>
            <a:r>
              <a:rPr lang="en-US" sz="3400" dirty="0"/>
              <a:t>. You get 10 points beside your driver moved up 10 spots (22-12=10). If your driver starts 5</a:t>
            </a:r>
            <a:r>
              <a:rPr lang="en-US" sz="3400" baseline="30000" dirty="0"/>
              <a:t>th</a:t>
            </a:r>
            <a:r>
              <a:rPr lang="en-US" sz="3400" dirty="0"/>
              <a:t> and finishes 30</a:t>
            </a:r>
            <a:r>
              <a:rPr lang="en-US" sz="3400" baseline="30000" dirty="0"/>
              <a:t>th</a:t>
            </a:r>
            <a:r>
              <a:rPr lang="en-US" sz="3400" dirty="0"/>
              <a:t>, then you lose 25 point because your driver lost 25 spots (5-30=-25</a:t>
            </a:r>
            <a:r>
              <a:rPr lang="en-US" sz="3400" dirty="0" smtClean="0"/>
              <a:t>).</a:t>
            </a:r>
          </a:p>
          <a:p>
            <a:pPr marL="457200" lvl="1" indent="0">
              <a:buNone/>
            </a:pPr>
            <a:endParaRPr lang="en-US" sz="1700" dirty="0"/>
          </a:p>
          <a:p>
            <a:pPr lvl="1"/>
            <a:r>
              <a:rPr lang="en-US" sz="3400" b="1" dirty="0"/>
              <a:t>Laps led:</a:t>
            </a:r>
            <a:r>
              <a:rPr lang="en-US" sz="3400" dirty="0"/>
              <a:t> Ever lap your driver is in 1</a:t>
            </a:r>
            <a:r>
              <a:rPr lang="en-US" sz="3400" baseline="30000" dirty="0"/>
              <a:t>st</a:t>
            </a:r>
            <a:r>
              <a:rPr lang="en-US" sz="3400" dirty="0"/>
              <a:t> place, you get ½ a </a:t>
            </a:r>
            <a:r>
              <a:rPr lang="en-US" sz="3400" dirty="0" smtClean="0"/>
              <a:t>point</a:t>
            </a:r>
          </a:p>
          <a:p>
            <a:pPr lvl="0"/>
            <a:endParaRPr lang="en-US" sz="1700" dirty="0"/>
          </a:p>
          <a:p>
            <a:pPr lvl="1"/>
            <a:r>
              <a:rPr lang="en-US" sz="3400" b="1" dirty="0"/>
              <a:t>Quality Passes:</a:t>
            </a:r>
            <a:r>
              <a:rPr lang="en-US" sz="3400" dirty="0"/>
              <a:t> don’t worry about this. Basically, cars in the top 15 get a couple extra points</a:t>
            </a:r>
            <a:r>
              <a:rPr lang="en-US" sz="3400" dirty="0" smtClean="0"/>
              <a:t>.</a:t>
            </a:r>
          </a:p>
          <a:p>
            <a:pPr lvl="1"/>
            <a:endParaRPr lang="en-US" sz="1700" dirty="0"/>
          </a:p>
          <a:p>
            <a:pPr lvl="1"/>
            <a:r>
              <a:rPr lang="en-US" sz="3400" b="1" dirty="0"/>
              <a:t>Fastest Laps: </a:t>
            </a:r>
            <a:r>
              <a:rPr lang="en-US" sz="3400" dirty="0"/>
              <a:t>don’t worry about this.</a:t>
            </a:r>
            <a:r>
              <a:rPr lang="en-US" sz="3400" b="1" dirty="0"/>
              <a:t> </a:t>
            </a:r>
            <a:r>
              <a:rPr lang="en-US" sz="3400" dirty="0"/>
              <a:t>Every race has about 200-500 laps. If your driver is the fastest car on a lap you get ½ a point. So if it’s 200 laps and your driver has the highest speed, you would get 100 pts.</a:t>
            </a:r>
          </a:p>
          <a:p>
            <a:pPr marL="0" indent="0">
              <a:buNone/>
            </a:pPr>
            <a:endParaRPr lang="en-US" sz="1700" dirty="0"/>
          </a:p>
          <a:p>
            <a:r>
              <a:rPr lang="en-US" sz="3800" b="1" dirty="0"/>
              <a:t>When doing research and analyzing driver data to make predictions, focus on:</a:t>
            </a:r>
            <a:endParaRPr lang="en-US" sz="3800" dirty="0"/>
          </a:p>
          <a:p>
            <a:pPr lvl="1"/>
            <a:r>
              <a:rPr lang="en-US" sz="3400" dirty="0"/>
              <a:t>Finishing Position is most important</a:t>
            </a:r>
          </a:p>
          <a:p>
            <a:pPr lvl="1"/>
            <a:r>
              <a:rPr lang="en-US" sz="3400" dirty="0"/>
              <a:t>Place differential is 2</a:t>
            </a:r>
            <a:r>
              <a:rPr lang="en-US" sz="3400" baseline="30000" dirty="0"/>
              <a:t>nd</a:t>
            </a:r>
            <a:r>
              <a:rPr lang="en-US" sz="3400" dirty="0"/>
              <a:t> most important</a:t>
            </a:r>
          </a:p>
          <a:p>
            <a:pPr lvl="1"/>
            <a:r>
              <a:rPr lang="en-US" sz="3400" dirty="0"/>
              <a:t>Laps Led, quality passes, fastest lap are not that important</a:t>
            </a:r>
            <a:r>
              <a:rPr lang="en-US" sz="3400" dirty="0" smtClean="0"/>
              <a:t>.</a:t>
            </a:r>
            <a:endParaRPr lang="en-US" sz="2900" dirty="0"/>
          </a:p>
        </p:txBody>
      </p:sp>
    </p:spTree>
    <p:extLst>
      <p:ext uri="{BB962C8B-B14F-4D97-AF65-F5344CB8AC3E}">
        <p14:creationId xmlns:p14="http://schemas.microsoft.com/office/powerpoint/2010/main" val="392695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47500" lnSpcReduction="20000"/>
          </a:bodyPr>
          <a:lstStyle/>
          <a:p>
            <a:r>
              <a:rPr lang="en-US" sz="5100" b="1" dirty="0"/>
              <a:t>2</a:t>
            </a:r>
            <a:r>
              <a:rPr lang="en-US" sz="5100" b="1" baseline="30000" dirty="0"/>
              <a:t>nd</a:t>
            </a:r>
            <a:r>
              <a:rPr lang="en-US" sz="5100" b="1" dirty="0"/>
              <a:t> period</a:t>
            </a:r>
            <a:endParaRPr lang="en-US" sz="5100" dirty="0"/>
          </a:p>
          <a:p>
            <a:pPr lvl="1"/>
            <a:r>
              <a:rPr lang="en-US" sz="4200" u="sng" dirty="0">
                <a:solidFill>
                  <a:srgbClr val="FFFF00"/>
                </a:solidFill>
              </a:rPr>
              <a:t>http://soa.li/eDYyRQI</a:t>
            </a:r>
            <a:endParaRPr lang="en-US" sz="4200" dirty="0">
              <a:solidFill>
                <a:srgbClr val="FFFF00"/>
              </a:solidFill>
            </a:endParaRPr>
          </a:p>
          <a:p>
            <a:pPr lvl="1"/>
            <a:r>
              <a:rPr lang="en-US" sz="4200" dirty="0"/>
              <a:t>League name: 2</a:t>
            </a:r>
            <a:r>
              <a:rPr lang="en-US" sz="4200" baseline="30000" dirty="0"/>
              <a:t>nd</a:t>
            </a:r>
            <a:r>
              <a:rPr lang="en-US" sz="4200" dirty="0"/>
              <a:t> period Economics</a:t>
            </a:r>
          </a:p>
          <a:p>
            <a:pPr lvl="1"/>
            <a:r>
              <a:rPr lang="en-US" sz="4200" dirty="0"/>
              <a:t>Password: econ</a:t>
            </a:r>
          </a:p>
          <a:p>
            <a:pPr lvl="0"/>
            <a:endParaRPr lang="en-US" dirty="0"/>
          </a:p>
          <a:p>
            <a:r>
              <a:rPr lang="en-US" sz="3400" b="1" dirty="0" smtClean="0"/>
              <a:t>How </a:t>
            </a:r>
            <a:r>
              <a:rPr lang="en-US" sz="3400" b="1" dirty="0"/>
              <a:t>to Play:</a:t>
            </a:r>
            <a:r>
              <a:rPr lang="en-US" sz="3400" dirty="0"/>
              <a:t> You have $100 to spend. The objective is to pick the drivers that you believe will do the best. You must spend your money wisely</a:t>
            </a:r>
            <a:r>
              <a:rPr lang="en-US" sz="3400" dirty="0" smtClean="0"/>
              <a:t>.</a:t>
            </a:r>
          </a:p>
          <a:p>
            <a:endParaRPr lang="en-US" sz="3400" dirty="0"/>
          </a:p>
          <a:p>
            <a:r>
              <a:rPr lang="en-US" sz="3400" b="1" dirty="0"/>
              <a:t>Scoring:</a:t>
            </a:r>
            <a:endParaRPr lang="en-US" sz="3400" dirty="0"/>
          </a:p>
          <a:p>
            <a:pPr lvl="1"/>
            <a:r>
              <a:rPr lang="en-US" sz="3400" b="1" dirty="0"/>
              <a:t>Finishing Position:</a:t>
            </a:r>
            <a:r>
              <a:rPr lang="en-US" sz="3400" dirty="0"/>
              <a:t> 1st place gets 47 points, 2nd place gets 42, 3rd place gets 41, 4th place gets 40 points and so on in decrements of one point per position, with 43rd place earning 1 point</a:t>
            </a:r>
            <a:r>
              <a:rPr lang="en-US" sz="3400" dirty="0" smtClean="0"/>
              <a:t>.</a:t>
            </a:r>
          </a:p>
          <a:p>
            <a:pPr lvl="0"/>
            <a:endParaRPr lang="en-US" sz="1700" dirty="0"/>
          </a:p>
          <a:p>
            <a:pPr lvl="1"/>
            <a:r>
              <a:rPr lang="en-US" sz="3400" b="1" dirty="0"/>
              <a:t>Place Differential:</a:t>
            </a:r>
            <a:r>
              <a:rPr lang="en-US" sz="3400" dirty="0"/>
              <a:t> Starting position minus finish position, +/- 1 point for each driver’s place differential. If a driver start 22</a:t>
            </a:r>
            <a:r>
              <a:rPr lang="en-US" sz="3400" baseline="30000" dirty="0"/>
              <a:t>nd</a:t>
            </a:r>
            <a:r>
              <a:rPr lang="en-US" sz="3400" dirty="0"/>
              <a:t> and finished 12</a:t>
            </a:r>
            <a:r>
              <a:rPr lang="en-US" sz="3400" baseline="30000" dirty="0"/>
              <a:t>th</a:t>
            </a:r>
            <a:r>
              <a:rPr lang="en-US" sz="3400" dirty="0"/>
              <a:t>. You get 10 points beside your driver moved up 10 spots (22-12=10). If your driver starts 5</a:t>
            </a:r>
            <a:r>
              <a:rPr lang="en-US" sz="3400" baseline="30000" dirty="0"/>
              <a:t>th</a:t>
            </a:r>
            <a:r>
              <a:rPr lang="en-US" sz="3400" dirty="0"/>
              <a:t> and finishes 30</a:t>
            </a:r>
            <a:r>
              <a:rPr lang="en-US" sz="3400" baseline="30000" dirty="0"/>
              <a:t>th</a:t>
            </a:r>
            <a:r>
              <a:rPr lang="en-US" sz="3400" dirty="0"/>
              <a:t>, then you lose 25 point because your driver lost 25 spots (5-30=-25</a:t>
            </a:r>
            <a:r>
              <a:rPr lang="en-US" sz="3400" dirty="0" smtClean="0"/>
              <a:t>).</a:t>
            </a:r>
          </a:p>
          <a:p>
            <a:pPr marL="457200" lvl="1" indent="0">
              <a:buNone/>
            </a:pPr>
            <a:endParaRPr lang="en-US" sz="1700" dirty="0"/>
          </a:p>
          <a:p>
            <a:pPr lvl="1"/>
            <a:r>
              <a:rPr lang="en-US" sz="3400" b="1" dirty="0"/>
              <a:t>Laps led:</a:t>
            </a:r>
            <a:r>
              <a:rPr lang="en-US" sz="3400" dirty="0"/>
              <a:t> Ever lap your driver is in 1</a:t>
            </a:r>
            <a:r>
              <a:rPr lang="en-US" sz="3400" baseline="30000" dirty="0"/>
              <a:t>st</a:t>
            </a:r>
            <a:r>
              <a:rPr lang="en-US" sz="3400" dirty="0"/>
              <a:t> place, you get ½ a </a:t>
            </a:r>
            <a:r>
              <a:rPr lang="en-US" sz="3400" dirty="0" smtClean="0"/>
              <a:t>point</a:t>
            </a:r>
          </a:p>
          <a:p>
            <a:pPr lvl="0"/>
            <a:endParaRPr lang="en-US" sz="1700" dirty="0"/>
          </a:p>
          <a:p>
            <a:pPr lvl="1"/>
            <a:r>
              <a:rPr lang="en-US" sz="3400" b="1" dirty="0"/>
              <a:t>Quality Passes:</a:t>
            </a:r>
            <a:r>
              <a:rPr lang="en-US" sz="3400" dirty="0"/>
              <a:t> don’t worry about this. Basically, cars in the top 15 get a couple extra points</a:t>
            </a:r>
            <a:r>
              <a:rPr lang="en-US" sz="3400" dirty="0" smtClean="0"/>
              <a:t>.</a:t>
            </a:r>
          </a:p>
          <a:p>
            <a:pPr lvl="1"/>
            <a:endParaRPr lang="en-US" sz="1700" dirty="0"/>
          </a:p>
          <a:p>
            <a:pPr lvl="1"/>
            <a:r>
              <a:rPr lang="en-US" sz="3400" b="1" dirty="0"/>
              <a:t>Fastest Laps: </a:t>
            </a:r>
            <a:r>
              <a:rPr lang="en-US" sz="3400" dirty="0"/>
              <a:t>don’t worry about this.</a:t>
            </a:r>
            <a:r>
              <a:rPr lang="en-US" sz="3400" b="1" dirty="0"/>
              <a:t> </a:t>
            </a:r>
            <a:r>
              <a:rPr lang="en-US" sz="3400" dirty="0"/>
              <a:t>Every race has about 200-500 laps. If your driver is the fastest car on a lap you get ½ a point. So if it’s 200 laps and your driver has the highest speed, you would get 100 pts.</a:t>
            </a:r>
          </a:p>
          <a:p>
            <a:pPr marL="0" indent="0">
              <a:buNone/>
            </a:pPr>
            <a:endParaRPr lang="en-US" sz="1700" dirty="0"/>
          </a:p>
          <a:p>
            <a:r>
              <a:rPr lang="en-US" sz="3800" b="1" dirty="0"/>
              <a:t>When doing research and analyzing driver data to make predictions, focus on:</a:t>
            </a:r>
            <a:endParaRPr lang="en-US" sz="3800" dirty="0"/>
          </a:p>
          <a:p>
            <a:pPr lvl="1"/>
            <a:r>
              <a:rPr lang="en-US" sz="3400" dirty="0"/>
              <a:t>Finishing Position is most important</a:t>
            </a:r>
          </a:p>
          <a:p>
            <a:pPr lvl="1"/>
            <a:r>
              <a:rPr lang="en-US" sz="3400" dirty="0"/>
              <a:t>Place differential is 2</a:t>
            </a:r>
            <a:r>
              <a:rPr lang="en-US" sz="3400" baseline="30000" dirty="0"/>
              <a:t>nd</a:t>
            </a:r>
            <a:r>
              <a:rPr lang="en-US" sz="3400" dirty="0"/>
              <a:t> most important</a:t>
            </a:r>
          </a:p>
          <a:p>
            <a:pPr lvl="1"/>
            <a:r>
              <a:rPr lang="en-US" sz="3400" dirty="0"/>
              <a:t>Laps Led, quality passes, fastest lap are not that important</a:t>
            </a:r>
            <a:r>
              <a:rPr lang="en-US" sz="3400" dirty="0" smtClean="0"/>
              <a:t>.</a:t>
            </a:r>
            <a:endParaRPr lang="en-US" sz="2900" dirty="0"/>
          </a:p>
        </p:txBody>
      </p:sp>
    </p:spTree>
    <p:extLst>
      <p:ext uri="{BB962C8B-B14F-4D97-AF65-F5344CB8AC3E}">
        <p14:creationId xmlns:p14="http://schemas.microsoft.com/office/powerpoint/2010/main" val="1939908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47500" lnSpcReduction="20000"/>
          </a:bodyPr>
          <a:lstStyle/>
          <a:p>
            <a:r>
              <a:rPr lang="en-US" sz="4200" b="1" dirty="0"/>
              <a:t>4</a:t>
            </a:r>
            <a:r>
              <a:rPr lang="en-US" sz="4200" b="1" baseline="30000" dirty="0"/>
              <a:t>th</a:t>
            </a:r>
            <a:r>
              <a:rPr lang="en-US" sz="4200" b="1" dirty="0"/>
              <a:t> period</a:t>
            </a:r>
            <a:endParaRPr lang="en-US" sz="4200" dirty="0"/>
          </a:p>
          <a:p>
            <a:pPr lvl="1"/>
            <a:r>
              <a:rPr lang="en-US" sz="4200" u="sng" dirty="0">
                <a:solidFill>
                  <a:srgbClr val="FFFF00"/>
                </a:solidFill>
              </a:rPr>
              <a:t>http://soa.li/SNWet3R</a:t>
            </a:r>
            <a:endParaRPr lang="en-US" sz="4200" dirty="0">
              <a:solidFill>
                <a:srgbClr val="FFFF00"/>
              </a:solidFill>
            </a:endParaRPr>
          </a:p>
          <a:p>
            <a:pPr lvl="1"/>
            <a:r>
              <a:rPr lang="en-US" sz="4200" dirty="0"/>
              <a:t>League name: 4</a:t>
            </a:r>
            <a:r>
              <a:rPr lang="en-US" sz="4200" baseline="30000" dirty="0"/>
              <a:t>th</a:t>
            </a:r>
            <a:r>
              <a:rPr lang="en-US" sz="4200" dirty="0"/>
              <a:t> period Economics</a:t>
            </a:r>
          </a:p>
          <a:p>
            <a:pPr lvl="1"/>
            <a:r>
              <a:rPr lang="en-US" sz="4200" dirty="0"/>
              <a:t>Password: econ</a:t>
            </a:r>
          </a:p>
          <a:p>
            <a:pPr lvl="0"/>
            <a:endParaRPr lang="en-US" dirty="0"/>
          </a:p>
          <a:p>
            <a:r>
              <a:rPr lang="en-US" sz="3400" b="1" dirty="0" smtClean="0"/>
              <a:t>How </a:t>
            </a:r>
            <a:r>
              <a:rPr lang="en-US" sz="3400" b="1" dirty="0"/>
              <a:t>to Play:</a:t>
            </a:r>
            <a:r>
              <a:rPr lang="en-US" sz="3400" dirty="0"/>
              <a:t> You have $100 to spend. The objective is to pick the drivers that you believe will do the best. You must spend your money wisely</a:t>
            </a:r>
            <a:r>
              <a:rPr lang="en-US" sz="3400" dirty="0" smtClean="0"/>
              <a:t>.</a:t>
            </a:r>
          </a:p>
          <a:p>
            <a:endParaRPr lang="en-US" sz="3400" dirty="0"/>
          </a:p>
          <a:p>
            <a:r>
              <a:rPr lang="en-US" sz="3400" b="1" dirty="0"/>
              <a:t>Scoring:</a:t>
            </a:r>
            <a:endParaRPr lang="en-US" sz="3400" dirty="0"/>
          </a:p>
          <a:p>
            <a:pPr lvl="1"/>
            <a:r>
              <a:rPr lang="en-US" sz="3400" b="1" dirty="0"/>
              <a:t>Finishing Position:</a:t>
            </a:r>
            <a:r>
              <a:rPr lang="en-US" sz="3400" dirty="0"/>
              <a:t> 1st place gets 47 points, 2nd place gets 42, 3rd place gets 41, 4th place gets 40 points and so on in decrements of one point per position, with 43rd place earning 1 point</a:t>
            </a:r>
            <a:r>
              <a:rPr lang="en-US" sz="3400" dirty="0" smtClean="0"/>
              <a:t>.</a:t>
            </a:r>
          </a:p>
          <a:p>
            <a:pPr lvl="0"/>
            <a:endParaRPr lang="en-US" sz="1700" dirty="0"/>
          </a:p>
          <a:p>
            <a:pPr lvl="1"/>
            <a:r>
              <a:rPr lang="en-US" sz="3400" b="1" dirty="0"/>
              <a:t>Place Differential:</a:t>
            </a:r>
            <a:r>
              <a:rPr lang="en-US" sz="3400" dirty="0"/>
              <a:t> Starting position minus finish position, +/- 1 point for each driver’s place differential. If a driver start 22</a:t>
            </a:r>
            <a:r>
              <a:rPr lang="en-US" sz="3400" baseline="30000" dirty="0"/>
              <a:t>nd</a:t>
            </a:r>
            <a:r>
              <a:rPr lang="en-US" sz="3400" dirty="0"/>
              <a:t> and finished 12</a:t>
            </a:r>
            <a:r>
              <a:rPr lang="en-US" sz="3400" baseline="30000" dirty="0"/>
              <a:t>th</a:t>
            </a:r>
            <a:r>
              <a:rPr lang="en-US" sz="3400" dirty="0"/>
              <a:t>. You get 10 points beside your driver moved up 10 spots (22-12=10). If your driver starts 5</a:t>
            </a:r>
            <a:r>
              <a:rPr lang="en-US" sz="3400" baseline="30000" dirty="0"/>
              <a:t>th</a:t>
            </a:r>
            <a:r>
              <a:rPr lang="en-US" sz="3400" dirty="0"/>
              <a:t> and finishes 30</a:t>
            </a:r>
            <a:r>
              <a:rPr lang="en-US" sz="3400" baseline="30000" dirty="0"/>
              <a:t>th</a:t>
            </a:r>
            <a:r>
              <a:rPr lang="en-US" sz="3400" dirty="0"/>
              <a:t>, then you lose 25 point because your driver lost 25 spots (5-30=-25</a:t>
            </a:r>
            <a:r>
              <a:rPr lang="en-US" sz="3400" dirty="0" smtClean="0"/>
              <a:t>).</a:t>
            </a:r>
          </a:p>
          <a:p>
            <a:pPr marL="457200" lvl="1" indent="0">
              <a:buNone/>
            </a:pPr>
            <a:endParaRPr lang="en-US" sz="1700" dirty="0"/>
          </a:p>
          <a:p>
            <a:pPr lvl="1"/>
            <a:r>
              <a:rPr lang="en-US" sz="3400" b="1" dirty="0"/>
              <a:t>Laps led:</a:t>
            </a:r>
            <a:r>
              <a:rPr lang="en-US" sz="3400" dirty="0"/>
              <a:t> Ever lap your driver is in 1</a:t>
            </a:r>
            <a:r>
              <a:rPr lang="en-US" sz="3400" baseline="30000" dirty="0"/>
              <a:t>st</a:t>
            </a:r>
            <a:r>
              <a:rPr lang="en-US" sz="3400" dirty="0"/>
              <a:t> place, you get ½ a </a:t>
            </a:r>
            <a:r>
              <a:rPr lang="en-US" sz="3400" dirty="0" smtClean="0"/>
              <a:t>point</a:t>
            </a:r>
          </a:p>
          <a:p>
            <a:pPr lvl="0"/>
            <a:endParaRPr lang="en-US" sz="1700" dirty="0"/>
          </a:p>
          <a:p>
            <a:pPr lvl="1"/>
            <a:r>
              <a:rPr lang="en-US" sz="3400" b="1" dirty="0"/>
              <a:t>Quality Passes:</a:t>
            </a:r>
            <a:r>
              <a:rPr lang="en-US" sz="3400" dirty="0"/>
              <a:t> don’t worry about this. Basically, cars in the top 15 get a couple extra points</a:t>
            </a:r>
            <a:r>
              <a:rPr lang="en-US" sz="3400" dirty="0" smtClean="0"/>
              <a:t>.</a:t>
            </a:r>
          </a:p>
          <a:p>
            <a:pPr lvl="1"/>
            <a:endParaRPr lang="en-US" sz="1700" dirty="0"/>
          </a:p>
          <a:p>
            <a:pPr lvl="1"/>
            <a:r>
              <a:rPr lang="en-US" sz="3400" b="1" dirty="0"/>
              <a:t>Fastest Laps: </a:t>
            </a:r>
            <a:r>
              <a:rPr lang="en-US" sz="3400" dirty="0"/>
              <a:t>don’t worry about this.</a:t>
            </a:r>
            <a:r>
              <a:rPr lang="en-US" sz="3400" b="1" dirty="0"/>
              <a:t> </a:t>
            </a:r>
            <a:r>
              <a:rPr lang="en-US" sz="3400" dirty="0"/>
              <a:t>Every race has about 200-500 laps. If your driver is the fastest car on a lap you get ½ a point. So if it’s 200 laps and your driver has the highest speed, you would get 100 pts.</a:t>
            </a:r>
          </a:p>
          <a:p>
            <a:pPr marL="0" indent="0">
              <a:buNone/>
            </a:pPr>
            <a:endParaRPr lang="en-US" sz="1700" dirty="0"/>
          </a:p>
          <a:p>
            <a:r>
              <a:rPr lang="en-US" sz="3800" b="1" dirty="0"/>
              <a:t>When doing research and analyzing driver data to make predictions, focus on:</a:t>
            </a:r>
            <a:endParaRPr lang="en-US" sz="3800" dirty="0"/>
          </a:p>
          <a:p>
            <a:pPr lvl="1"/>
            <a:r>
              <a:rPr lang="en-US" sz="3400" b="1" dirty="0">
                <a:solidFill>
                  <a:srgbClr val="FFFF00"/>
                </a:solidFill>
              </a:rPr>
              <a:t>Finishing Position </a:t>
            </a:r>
            <a:r>
              <a:rPr lang="en-US" sz="3400" dirty="0"/>
              <a:t>is most important</a:t>
            </a:r>
          </a:p>
          <a:p>
            <a:pPr lvl="1"/>
            <a:r>
              <a:rPr lang="en-US" sz="3400" b="1" dirty="0">
                <a:solidFill>
                  <a:srgbClr val="FFFF00"/>
                </a:solidFill>
              </a:rPr>
              <a:t>Place differential </a:t>
            </a:r>
            <a:r>
              <a:rPr lang="en-US" sz="3400" dirty="0"/>
              <a:t>is 2</a:t>
            </a:r>
            <a:r>
              <a:rPr lang="en-US" sz="3400" baseline="30000" dirty="0"/>
              <a:t>nd</a:t>
            </a:r>
            <a:r>
              <a:rPr lang="en-US" sz="3400" dirty="0"/>
              <a:t> most important</a:t>
            </a:r>
          </a:p>
          <a:p>
            <a:pPr lvl="1"/>
            <a:r>
              <a:rPr lang="en-US" sz="3400" dirty="0"/>
              <a:t>Laps Led, quality passes, fastest lap are not that important</a:t>
            </a:r>
            <a:r>
              <a:rPr lang="en-US" sz="3400" dirty="0" smtClean="0"/>
              <a:t>.</a:t>
            </a:r>
            <a:endParaRPr lang="en-US" sz="2900" dirty="0"/>
          </a:p>
        </p:txBody>
      </p:sp>
    </p:spTree>
    <p:extLst>
      <p:ext uri="{BB962C8B-B14F-4D97-AF65-F5344CB8AC3E}">
        <p14:creationId xmlns:p14="http://schemas.microsoft.com/office/powerpoint/2010/main" val="193990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noAutofit/>
          </a:bodyPr>
          <a:lstStyle/>
          <a:p>
            <a:r>
              <a:rPr lang="en-US" sz="2000" b="1" dirty="0">
                <a:solidFill>
                  <a:srgbClr val="FFFF00"/>
                </a:solidFill>
              </a:rPr>
              <a:t>How to Play:</a:t>
            </a:r>
            <a:r>
              <a:rPr lang="en-US" sz="2000" dirty="0">
                <a:solidFill>
                  <a:srgbClr val="FFFF00"/>
                </a:solidFill>
              </a:rPr>
              <a:t> </a:t>
            </a:r>
            <a:r>
              <a:rPr lang="en-US" sz="2000" dirty="0"/>
              <a:t>You have $100 to spend. The objective is to pick the drivers that you believe will do the best. You must spend your money wisely.</a:t>
            </a:r>
          </a:p>
          <a:p>
            <a:endParaRPr lang="en-US" sz="800" dirty="0"/>
          </a:p>
          <a:p>
            <a:r>
              <a:rPr lang="en-US" sz="2000" b="1" dirty="0">
                <a:solidFill>
                  <a:srgbClr val="FFFF00"/>
                </a:solidFill>
              </a:rPr>
              <a:t>Scoring:</a:t>
            </a:r>
            <a:endParaRPr lang="en-US" sz="2000" dirty="0">
              <a:solidFill>
                <a:srgbClr val="FFFF00"/>
              </a:solidFill>
            </a:endParaRPr>
          </a:p>
          <a:p>
            <a:pPr lvl="1"/>
            <a:r>
              <a:rPr lang="en-US" sz="2000" b="1" dirty="0"/>
              <a:t>Finishing Position:</a:t>
            </a:r>
            <a:r>
              <a:rPr lang="en-US" sz="2000" dirty="0"/>
              <a:t> 1st place gets 47 points, 2nd place gets 42, 3rd place gets 41, 4th place gets 40 points and so on in decrements of one point per position, with 43rd place earning 1 point.</a:t>
            </a:r>
          </a:p>
          <a:p>
            <a:pPr lvl="0"/>
            <a:endParaRPr lang="en-US" sz="1000" dirty="0"/>
          </a:p>
          <a:p>
            <a:pPr lvl="1"/>
            <a:r>
              <a:rPr lang="en-US" sz="2000" b="1" dirty="0"/>
              <a:t>Place Differential:</a:t>
            </a:r>
            <a:r>
              <a:rPr lang="en-US" sz="2000" dirty="0"/>
              <a:t> Starting position minus finish position, +/- 1 point for each driver’s place differential. If a driver start 22</a:t>
            </a:r>
            <a:r>
              <a:rPr lang="en-US" sz="2000" baseline="30000" dirty="0"/>
              <a:t>nd</a:t>
            </a:r>
            <a:r>
              <a:rPr lang="en-US" sz="2000" dirty="0"/>
              <a:t> and finished 12</a:t>
            </a:r>
            <a:r>
              <a:rPr lang="en-US" sz="2000" baseline="30000" dirty="0"/>
              <a:t>th</a:t>
            </a:r>
            <a:r>
              <a:rPr lang="en-US" sz="2000" dirty="0"/>
              <a:t>. You get 10 points beside your driver moved up 10 spots (22-12=10). If your driver starts 5</a:t>
            </a:r>
            <a:r>
              <a:rPr lang="en-US" sz="2000" baseline="30000" dirty="0"/>
              <a:t>th</a:t>
            </a:r>
            <a:r>
              <a:rPr lang="en-US" sz="2000" dirty="0"/>
              <a:t> and finishes 30</a:t>
            </a:r>
            <a:r>
              <a:rPr lang="en-US" sz="2000" baseline="30000" dirty="0"/>
              <a:t>th</a:t>
            </a:r>
            <a:r>
              <a:rPr lang="en-US" sz="2000" dirty="0"/>
              <a:t>, then you lose 25 point because your driver lost 25 spots (5-30=-25).</a:t>
            </a:r>
          </a:p>
          <a:p>
            <a:pPr marL="457200" lvl="1" indent="0">
              <a:buNone/>
            </a:pPr>
            <a:endParaRPr lang="en-US" sz="1000" dirty="0"/>
          </a:p>
          <a:p>
            <a:pPr lvl="1"/>
            <a:r>
              <a:rPr lang="en-US" sz="2000" b="1" dirty="0"/>
              <a:t>Laps led:</a:t>
            </a:r>
            <a:r>
              <a:rPr lang="en-US" sz="2000" dirty="0"/>
              <a:t> Ever lap your driver is in 1</a:t>
            </a:r>
            <a:r>
              <a:rPr lang="en-US" sz="2000" baseline="30000" dirty="0"/>
              <a:t>st</a:t>
            </a:r>
            <a:r>
              <a:rPr lang="en-US" sz="2000" dirty="0"/>
              <a:t> place, you get ½ a point</a:t>
            </a:r>
          </a:p>
          <a:p>
            <a:pPr lvl="0"/>
            <a:endParaRPr lang="en-US" sz="1000" dirty="0"/>
          </a:p>
          <a:p>
            <a:pPr lvl="1"/>
            <a:r>
              <a:rPr lang="en-US" sz="2000" b="1" dirty="0"/>
              <a:t>Quality Passes:</a:t>
            </a:r>
            <a:r>
              <a:rPr lang="en-US" sz="2000" dirty="0"/>
              <a:t> don’t worry about this. Basically, cars in the top 15 get a couple extra points.</a:t>
            </a:r>
          </a:p>
          <a:p>
            <a:pPr lvl="1"/>
            <a:endParaRPr lang="en-US" sz="1000" dirty="0"/>
          </a:p>
          <a:p>
            <a:pPr lvl="1"/>
            <a:r>
              <a:rPr lang="en-US" sz="2000" b="1" dirty="0"/>
              <a:t>Fastest Laps: </a:t>
            </a:r>
            <a:r>
              <a:rPr lang="en-US" sz="2000" dirty="0"/>
              <a:t>don’t worry about this.</a:t>
            </a:r>
            <a:r>
              <a:rPr lang="en-US" sz="2000" b="1" dirty="0"/>
              <a:t> </a:t>
            </a:r>
            <a:r>
              <a:rPr lang="en-US" sz="2000" dirty="0"/>
              <a:t>Every race has about 200-500 laps. If your driver is the fastest car on a lap you get ½ a point. So if it’s 200 laps and your driver has the highest speed, you would get 100 pts</a:t>
            </a:r>
            <a:r>
              <a:rPr lang="en-US" sz="2000" dirty="0" smtClean="0"/>
              <a:t>.</a:t>
            </a:r>
            <a:endParaRPr lang="en-US" sz="2000" dirty="0"/>
          </a:p>
        </p:txBody>
      </p:sp>
    </p:spTree>
    <p:extLst>
      <p:ext uri="{BB962C8B-B14F-4D97-AF65-F5344CB8AC3E}">
        <p14:creationId xmlns:p14="http://schemas.microsoft.com/office/powerpoint/2010/main" val="254302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9" t="10416" r="4829" b="13637"/>
          <a:stretch/>
        </p:blipFill>
        <p:spPr bwMode="auto">
          <a:xfrm>
            <a:off x="96982" y="1226127"/>
            <a:ext cx="8950036" cy="555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9890" y="152400"/>
            <a:ext cx="7224222" cy="1015663"/>
          </a:xfrm>
          <a:prstGeom prst="rect">
            <a:avLst/>
          </a:prstGeom>
          <a:noFill/>
        </p:spPr>
        <p:txBody>
          <a:bodyPr wrap="none" rtlCol="0">
            <a:spAutoFit/>
          </a:bodyPr>
          <a:lstStyle/>
          <a:p>
            <a:pPr algn="ctr"/>
            <a:r>
              <a:rPr lang="en-US" sz="6000" b="1" dirty="0" smtClean="0">
                <a:solidFill>
                  <a:srgbClr val="FFFF00"/>
                </a:solidFill>
              </a:rPr>
              <a:t>Research and Analysis</a:t>
            </a:r>
            <a:endParaRPr lang="en-US" sz="6000" b="1" dirty="0">
              <a:solidFill>
                <a:srgbClr val="FFFF00"/>
              </a:solidFill>
            </a:endParaRPr>
          </a:p>
        </p:txBody>
      </p:sp>
    </p:spTree>
    <p:extLst>
      <p:ext uri="{BB962C8B-B14F-4D97-AF65-F5344CB8AC3E}">
        <p14:creationId xmlns:p14="http://schemas.microsoft.com/office/powerpoint/2010/main" val="987009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8" t="13528" r="4887" b="4870"/>
          <a:stretch/>
        </p:blipFill>
        <p:spPr bwMode="auto">
          <a:xfrm>
            <a:off x="223174" y="1377537"/>
            <a:ext cx="8697653" cy="530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9890" y="152400"/>
            <a:ext cx="7224222" cy="1015663"/>
          </a:xfrm>
          <a:prstGeom prst="rect">
            <a:avLst/>
          </a:prstGeom>
          <a:noFill/>
        </p:spPr>
        <p:txBody>
          <a:bodyPr wrap="none" rtlCol="0">
            <a:spAutoFit/>
          </a:bodyPr>
          <a:lstStyle/>
          <a:p>
            <a:pPr algn="ctr"/>
            <a:r>
              <a:rPr lang="en-US" sz="6000" b="1" dirty="0" smtClean="0">
                <a:solidFill>
                  <a:srgbClr val="FFFF00"/>
                </a:solidFill>
              </a:rPr>
              <a:t>Research and Analysis</a:t>
            </a:r>
            <a:endParaRPr lang="en-US" sz="6000" b="1" dirty="0">
              <a:solidFill>
                <a:srgbClr val="FFFF00"/>
              </a:solidFill>
            </a:endParaRPr>
          </a:p>
        </p:txBody>
      </p:sp>
    </p:spTree>
    <p:extLst>
      <p:ext uri="{BB962C8B-B14F-4D97-AF65-F5344CB8AC3E}">
        <p14:creationId xmlns:p14="http://schemas.microsoft.com/office/powerpoint/2010/main" val="280647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 t="11553" r="5113" b="22632"/>
          <a:stretch/>
        </p:blipFill>
        <p:spPr bwMode="auto">
          <a:xfrm>
            <a:off x="103909" y="1357745"/>
            <a:ext cx="8936182" cy="481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9890" y="152400"/>
            <a:ext cx="7224222" cy="1015663"/>
          </a:xfrm>
          <a:prstGeom prst="rect">
            <a:avLst/>
          </a:prstGeom>
          <a:noFill/>
        </p:spPr>
        <p:txBody>
          <a:bodyPr wrap="none" rtlCol="0">
            <a:spAutoFit/>
          </a:bodyPr>
          <a:lstStyle/>
          <a:p>
            <a:pPr algn="ctr"/>
            <a:r>
              <a:rPr lang="en-US" sz="6000" b="1" dirty="0" smtClean="0">
                <a:solidFill>
                  <a:srgbClr val="FFFF00"/>
                </a:solidFill>
              </a:rPr>
              <a:t>Research and Analysis</a:t>
            </a:r>
            <a:endParaRPr lang="en-US" sz="6000" b="1" dirty="0">
              <a:solidFill>
                <a:srgbClr val="FFFF00"/>
              </a:solidFill>
            </a:endParaRPr>
          </a:p>
        </p:txBody>
      </p:sp>
    </p:spTree>
    <p:extLst>
      <p:ext uri="{BB962C8B-B14F-4D97-AF65-F5344CB8AC3E}">
        <p14:creationId xmlns:p14="http://schemas.microsoft.com/office/powerpoint/2010/main" val="3636471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8" t="19697" r="3125" b="10796"/>
          <a:stretch/>
        </p:blipFill>
        <p:spPr bwMode="auto">
          <a:xfrm>
            <a:off x="138545" y="1489301"/>
            <a:ext cx="8866910" cy="483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122" y="152400"/>
            <a:ext cx="5897769" cy="1015663"/>
          </a:xfrm>
          <a:prstGeom prst="rect">
            <a:avLst/>
          </a:prstGeom>
          <a:noFill/>
        </p:spPr>
        <p:txBody>
          <a:bodyPr wrap="none" rtlCol="0">
            <a:spAutoFit/>
          </a:bodyPr>
          <a:lstStyle/>
          <a:p>
            <a:pPr algn="ctr"/>
            <a:r>
              <a:rPr lang="en-US" sz="6000" b="1" dirty="0" smtClean="0">
                <a:solidFill>
                  <a:srgbClr val="FFFF00"/>
                </a:solidFill>
              </a:rPr>
              <a:t>Picking your team</a:t>
            </a:r>
            <a:endParaRPr lang="en-US" sz="6000" b="1" dirty="0">
              <a:solidFill>
                <a:srgbClr val="FFFF00"/>
              </a:solidFill>
            </a:endParaRPr>
          </a:p>
        </p:txBody>
      </p:sp>
    </p:spTree>
    <p:extLst>
      <p:ext uri="{BB962C8B-B14F-4D97-AF65-F5344CB8AC3E}">
        <p14:creationId xmlns:p14="http://schemas.microsoft.com/office/powerpoint/2010/main" val="328279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7" t="26515" r="6250" b="29735"/>
          <a:stretch/>
        </p:blipFill>
        <p:spPr bwMode="auto">
          <a:xfrm>
            <a:off x="360218" y="1828800"/>
            <a:ext cx="842356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122" y="152400"/>
            <a:ext cx="5897769" cy="1015663"/>
          </a:xfrm>
          <a:prstGeom prst="rect">
            <a:avLst/>
          </a:prstGeom>
          <a:noFill/>
        </p:spPr>
        <p:txBody>
          <a:bodyPr wrap="none" rtlCol="0">
            <a:spAutoFit/>
          </a:bodyPr>
          <a:lstStyle/>
          <a:p>
            <a:pPr algn="ctr"/>
            <a:r>
              <a:rPr lang="en-US" sz="6000" b="1" dirty="0" smtClean="0">
                <a:solidFill>
                  <a:srgbClr val="FFFF00"/>
                </a:solidFill>
              </a:rPr>
              <a:t>Picking your team</a:t>
            </a:r>
            <a:endParaRPr lang="en-US" sz="6000" b="1" dirty="0">
              <a:solidFill>
                <a:srgbClr val="FFFF00"/>
              </a:solidFill>
            </a:endParaRPr>
          </a:p>
        </p:txBody>
      </p:sp>
    </p:spTree>
    <p:extLst>
      <p:ext uri="{BB962C8B-B14F-4D97-AF65-F5344CB8AC3E}">
        <p14:creationId xmlns:p14="http://schemas.microsoft.com/office/powerpoint/2010/main" val="241561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 t="22160" r="2982" b="8522"/>
          <a:stretch/>
        </p:blipFill>
        <p:spPr bwMode="auto">
          <a:xfrm>
            <a:off x="121228" y="1447800"/>
            <a:ext cx="8901545" cy="48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122" y="152400"/>
            <a:ext cx="5897769" cy="1015663"/>
          </a:xfrm>
          <a:prstGeom prst="rect">
            <a:avLst/>
          </a:prstGeom>
          <a:noFill/>
        </p:spPr>
        <p:txBody>
          <a:bodyPr wrap="none" rtlCol="0">
            <a:spAutoFit/>
          </a:bodyPr>
          <a:lstStyle/>
          <a:p>
            <a:pPr algn="ctr"/>
            <a:r>
              <a:rPr lang="en-US" sz="6000" b="1" dirty="0" smtClean="0">
                <a:solidFill>
                  <a:srgbClr val="FFFF00"/>
                </a:solidFill>
              </a:rPr>
              <a:t>Picking your team</a:t>
            </a:r>
            <a:endParaRPr lang="en-US" sz="6000" b="1" dirty="0">
              <a:solidFill>
                <a:srgbClr val="FFFF00"/>
              </a:solidFill>
            </a:endParaRPr>
          </a:p>
        </p:txBody>
      </p:sp>
    </p:spTree>
    <p:extLst>
      <p:ext uri="{BB962C8B-B14F-4D97-AF65-F5344CB8AC3E}">
        <p14:creationId xmlns:p14="http://schemas.microsoft.com/office/powerpoint/2010/main" val="2357821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0" t="21781" r="3409" b="8901"/>
          <a:stretch/>
        </p:blipFill>
        <p:spPr bwMode="auto">
          <a:xfrm>
            <a:off x="247754" y="1447800"/>
            <a:ext cx="864849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23122" y="152400"/>
            <a:ext cx="5897769" cy="1015663"/>
          </a:xfrm>
          <a:prstGeom prst="rect">
            <a:avLst/>
          </a:prstGeom>
          <a:noFill/>
        </p:spPr>
        <p:txBody>
          <a:bodyPr wrap="none" rtlCol="0">
            <a:spAutoFit/>
          </a:bodyPr>
          <a:lstStyle/>
          <a:p>
            <a:pPr algn="ctr"/>
            <a:r>
              <a:rPr lang="en-US" sz="6000" b="1" dirty="0" smtClean="0">
                <a:solidFill>
                  <a:srgbClr val="FFFF00"/>
                </a:solidFill>
              </a:rPr>
              <a:t>Picking your team</a:t>
            </a:r>
            <a:endParaRPr lang="en-US" sz="6000" b="1" dirty="0">
              <a:solidFill>
                <a:srgbClr val="FFFF00"/>
              </a:solidFill>
            </a:endParaRPr>
          </a:p>
        </p:txBody>
      </p:sp>
    </p:spTree>
    <p:extLst>
      <p:ext uri="{BB962C8B-B14F-4D97-AF65-F5344CB8AC3E}">
        <p14:creationId xmlns:p14="http://schemas.microsoft.com/office/powerpoint/2010/main" val="2236684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1177</Words>
  <Application>Microsoft Office PowerPoint</Application>
  <PresentationFormat>On-screen Show (4:3)</PresentationFormat>
  <Paragraphs>102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Pearce Dietrich</dc:creator>
  <cp:lastModifiedBy>Pearce Dietrich</cp:lastModifiedBy>
  <cp:revision>7</cp:revision>
  <dcterms:created xsi:type="dcterms:W3CDTF">2013-04-30T16:56:08Z</dcterms:created>
  <dcterms:modified xsi:type="dcterms:W3CDTF">2013-05-01T11:36:56Z</dcterms:modified>
</cp:coreProperties>
</file>