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271" r:id="rId3"/>
    <p:sldId id="257" r:id="rId4"/>
    <p:sldId id="256" r:id="rId5"/>
    <p:sldId id="258" r:id="rId6"/>
    <p:sldId id="297" r:id="rId7"/>
    <p:sldId id="295" r:id="rId8"/>
    <p:sldId id="298" r:id="rId9"/>
    <p:sldId id="296" r:id="rId10"/>
    <p:sldId id="299" r:id="rId11"/>
    <p:sldId id="286" r:id="rId12"/>
    <p:sldId id="259" r:id="rId13"/>
    <p:sldId id="260" r:id="rId14"/>
    <p:sldId id="272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9FF3274-ADB4-49D8-BFFA-E57139F35B7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B6C7B2-066D-4B5A-BEA1-6E64DEE3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C09F-1016-4531-9F53-65D4A0357745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FD4E-9D80-43CD-9927-EAD4A8B6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8AAA-6793-4F8E-9627-3D8D8BCAAE88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119A-79C1-4107-B2AB-BCBD5CB4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F3D-A6B4-400F-8E7C-201AF00B34C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7BFC-C19C-4C12-B79B-42D5313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2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CB94-F893-4769-9F16-4A2E839F5D3A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A7C-30A2-466D-9058-F991FCBE8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956F-82A3-48B9-9477-F0C82DEECBD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AD74-3D05-47E0-84B4-EB67278EE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ADB2-5324-4AA7-9D57-53051D1FEB38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AA00-23D9-4A77-A896-DB6271FF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7C16-A736-44F0-9D3A-9DEAF3D6B275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3EAE-DB6C-4ADE-A5C3-30D2CCF4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5041-F048-413B-8BA0-7913B963F401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6C0-E74B-4F31-B1A7-9809BA00D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141F-E313-4ECC-BAA4-6731F336463F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1B6A-E958-4C3A-BA83-14BD8C56F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334F-7D0F-4A84-897D-650549199534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B89B-810A-47D3-B83F-A395C919B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6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9C65-D1FF-4EBE-9BD7-D6B6A15DE209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C06B-9B64-4D59-893D-A8192C070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E4A01-A8A6-4862-A25A-E88BC878B078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81E1B-D952-4EB5-868F-7A9D1E5AC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10" Type="http://schemas.openxmlformats.org/officeDocument/2006/relationships/image" Target="../media/image49.wmf"/><Relationship Id="rId4" Type="http://schemas.openxmlformats.org/officeDocument/2006/relationships/image" Target="../media/image44.png"/><Relationship Id="rId9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11.jpe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image" Target="../media/image44.png"/><Relationship Id="rId9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image" Target="../media/image44.png"/><Relationship Id="rId9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Checks and Balances </a:t>
            </a:r>
            <a:r>
              <a:rPr lang="en-US" dirty="0" smtClean="0"/>
              <a:t>in the news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2809" y="1371600"/>
            <a:ext cx="8878383" cy="2133600"/>
            <a:chOff x="132809" y="1371600"/>
            <a:chExt cx="8878383" cy="2133600"/>
          </a:xfrm>
        </p:grpSpPr>
        <p:pic>
          <p:nvPicPr>
            <p:cNvPr id="2052" name="Picture 4" descr="http://www.usconsulate.org.hk/pas/kids/image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2" b="42512"/>
            <a:stretch/>
          </p:blipFill>
          <p:spPr bwMode="auto">
            <a:xfrm>
              <a:off x="132809" y="1371600"/>
              <a:ext cx="8878383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usconsulate.org.hk/pas/kids/image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6" t="19392" r="14263" b="74518"/>
            <a:stretch/>
          </p:blipFill>
          <p:spPr bwMode="auto">
            <a:xfrm>
              <a:off x="2362200" y="1371600"/>
              <a:ext cx="44958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236119" y="3962400"/>
            <a:ext cx="2747962" cy="2357199"/>
            <a:chOff x="3236119" y="3962400"/>
            <a:chExt cx="2747962" cy="2357199"/>
          </a:xfrm>
        </p:grpSpPr>
        <p:pic>
          <p:nvPicPr>
            <p:cNvPr id="2054" name="Picture 6" descr="https://encrypted-tbn0.gstatic.com/images?q=tbn:ANd9GcRr2ArG1O-nc-FMzYxlwAeSvpUoD1wAnjz-UXzkH5muSP8IiZ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119" y="3962400"/>
              <a:ext cx="2747962" cy="1833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282300" y="5796379"/>
              <a:ext cx="2655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New York Mayor</a:t>
              </a: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82300" y="4049486"/>
            <a:ext cx="3159919" cy="2656114"/>
            <a:chOff x="5982300" y="4049486"/>
            <a:chExt cx="3159919" cy="2656114"/>
          </a:xfrm>
        </p:grpSpPr>
        <p:sp>
          <p:nvSpPr>
            <p:cNvPr id="6" name="Oval Callout 5"/>
            <p:cNvSpPr/>
            <p:nvPr/>
          </p:nvSpPr>
          <p:spPr>
            <a:xfrm>
              <a:off x="5982300" y="4049486"/>
              <a:ext cx="3159919" cy="2656114"/>
            </a:xfrm>
            <a:prstGeom prst="wedgeEllipseCallout">
              <a:avLst>
                <a:gd name="adj1" fmla="val -60777"/>
                <a:gd name="adj2" fmla="val -2076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4267200"/>
              <a:ext cx="23477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Soda is unhealthy. We need a law to ban large sugary drinks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9915" y="3890612"/>
            <a:ext cx="3159919" cy="1499972"/>
            <a:chOff x="4276331" y="5216514"/>
            <a:chExt cx="3159919" cy="2656114"/>
          </a:xfrm>
        </p:grpSpPr>
        <p:sp>
          <p:nvSpPr>
            <p:cNvPr id="16" name="Oval Callout 15"/>
            <p:cNvSpPr/>
            <p:nvPr/>
          </p:nvSpPr>
          <p:spPr>
            <a:xfrm>
              <a:off x="4276331" y="5216514"/>
              <a:ext cx="3159919" cy="2656114"/>
            </a:xfrm>
            <a:prstGeom prst="wedgeEllipseCallout">
              <a:avLst>
                <a:gd name="adj1" fmla="val 12715"/>
                <a:gd name="adj2" fmla="val -7540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2414" y="5848631"/>
              <a:ext cx="2347752" cy="1689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We will write that bill!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4277741"/>
            <a:ext cx="2187154" cy="2449286"/>
            <a:chOff x="1123608" y="4408714"/>
            <a:chExt cx="2187154" cy="2449286"/>
          </a:xfrm>
        </p:grpSpPr>
        <p:pic>
          <p:nvPicPr>
            <p:cNvPr id="2058" name="Picture 10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608" y="4408714"/>
              <a:ext cx="2187154" cy="244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81200" y="4724637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bill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059" name="Picture 11" descr="C:\Users\pearce.dietrich\AppData\Local\Microsoft\Windows\Temporary Internet Files\Content.IE5\31CLG04C\MC90043476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494" y="5309282"/>
              <a:ext cx="1018934" cy="101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&quot;No&quot; Symbol 12"/>
            <p:cNvSpPr/>
            <p:nvPr/>
          </p:nvSpPr>
          <p:spPr>
            <a:xfrm>
              <a:off x="1703823" y="5156549"/>
              <a:ext cx="1115577" cy="1279660"/>
            </a:xfrm>
            <a:prstGeom prst="noSmoking">
              <a:avLst>
                <a:gd name="adj" fmla="val 945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2743201" y="5256692"/>
            <a:ext cx="1676400" cy="991708"/>
          </a:xfrm>
          <a:custGeom>
            <a:avLst/>
            <a:gdLst>
              <a:gd name="connsiteX0" fmla="*/ 0 w 1905969"/>
              <a:gd name="connsiteY0" fmla="*/ 541765 h 991708"/>
              <a:gd name="connsiteX1" fmla="*/ 72571 w 1905969"/>
              <a:gd name="connsiteY1" fmla="*/ 324051 h 991708"/>
              <a:gd name="connsiteX2" fmla="*/ 116114 w 1905969"/>
              <a:gd name="connsiteY2" fmla="*/ 265993 h 991708"/>
              <a:gd name="connsiteX3" fmla="*/ 174171 w 1905969"/>
              <a:gd name="connsiteY3" fmla="*/ 178908 h 991708"/>
              <a:gd name="connsiteX4" fmla="*/ 203200 w 1905969"/>
              <a:gd name="connsiteY4" fmla="*/ 265993 h 991708"/>
              <a:gd name="connsiteX5" fmla="*/ 188686 w 1905969"/>
              <a:gd name="connsiteY5" fmla="*/ 599822 h 991708"/>
              <a:gd name="connsiteX6" fmla="*/ 145143 w 1905969"/>
              <a:gd name="connsiteY6" fmla="*/ 759479 h 991708"/>
              <a:gd name="connsiteX7" fmla="*/ 174171 w 1905969"/>
              <a:gd name="connsiteY7" fmla="*/ 556279 h 991708"/>
              <a:gd name="connsiteX8" fmla="*/ 203200 w 1905969"/>
              <a:gd name="connsiteY8" fmla="*/ 498222 h 991708"/>
              <a:gd name="connsiteX9" fmla="*/ 261257 w 1905969"/>
              <a:gd name="connsiteY9" fmla="*/ 367593 h 991708"/>
              <a:gd name="connsiteX10" fmla="*/ 290286 w 1905969"/>
              <a:gd name="connsiteY10" fmla="*/ 251479 h 991708"/>
              <a:gd name="connsiteX11" fmla="*/ 319314 w 1905969"/>
              <a:gd name="connsiteY11" fmla="*/ 193422 h 991708"/>
              <a:gd name="connsiteX12" fmla="*/ 348343 w 1905969"/>
              <a:gd name="connsiteY12" fmla="*/ 106336 h 991708"/>
              <a:gd name="connsiteX13" fmla="*/ 362857 w 1905969"/>
              <a:gd name="connsiteY13" fmla="*/ 62793 h 991708"/>
              <a:gd name="connsiteX14" fmla="*/ 391886 w 1905969"/>
              <a:gd name="connsiteY14" fmla="*/ 149879 h 991708"/>
              <a:gd name="connsiteX15" fmla="*/ 420914 w 1905969"/>
              <a:gd name="connsiteY15" fmla="*/ 483708 h 991708"/>
              <a:gd name="connsiteX16" fmla="*/ 435429 w 1905969"/>
              <a:gd name="connsiteY16" fmla="*/ 425651 h 991708"/>
              <a:gd name="connsiteX17" fmla="*/ 464457 w 1905969"/>
              <a:gd name="connsiteY17" fmla="*/ 280508 h 991708"/>
              <a:gd name="connsiteX18" fmla="*/ 493486 w 1905969"/>
              <a:gd name="connsiteY18" fmla="*/ 193422 h 991708"/>
              <a:gd name="connsiteX19" fmla="*/ 508000 w 1905969"/>
              <a:gd name="connsiteY19" fmla="*/ 120851 h 991708"/>
              <a:gd name="connsiteX20" fmla="*/ 537029 w 1905969"/>
              <a:gd name="connsiteY20" fmla="*/ 33765 h 991708"/>
              <a:gd name="connsiteX21" fmla="*/ 566057 w 1905969"/>
              <a:gd name="connsiteY21" fmla="*/ 149879 h 991708"/>
              <a:gd name="connsiteX22" fmla="*/ 624114 w 1905969"/>
              <a:gd name="connsiteY22" fmla="*/ 599822 h 991708"/>
              <a:gd name="connsiteX23" fmla="*/ 667657 w 1905969"/>
              <a:gd name="connsiteY23" fmla="*/ 570793 h 991708"/>
              <a:gd name="connsiteX24" fmla="*/ 711200 w 1905969"/>
              <a:gd name="connsiteY24" fmla="*/ 556279 h 991708"/>
              <a:gd name="connsiteX25" fmla="*/ 725714 w 1905969"/>
              <a:gd name="connsiteY25" fmla="*/ 498222 h 991708"/>
              <a:gd name="connsiteX26" fmla="*/ 754743 w 1905969"/>
              <a:gd name="connsiteY26" fmla="*/ 411136 h 991708"/>
              <a:gd name="connsiteX27" fmla="*/ 740229 w 1905969"/>
              <a:gd name="connsiteY27" fmla="*/ 512736 h 991708"/>
              <a:gd name="connsiteX28" fmla="*/ 783771 w 1905969"/>
              <a:gd name="connsiteY28" fmla="*/ 425651 h 991708"/>
              <a:gd name="connsiteX29" fmla="*/ 812800 w 1905969"/>
              <a:gd name="connsiteY29" fmla="*/ 512736 h 991708"/>
              <a:gd name="connsiteX30" fmla="*/ 827314 w 1905969"/>
              <a:gd name="connsiteY30" fmla="*/ 556279 h 991708"/>
              <a:gd name="connsiteX31" fmla="*/ 928914 w 1905969"/>
              <a:gd name="connsiteY31" fmla="*/ 454679 h 991708"/>
              <a:gd name="connsiteX32" fmla="*/ 943429 w 1905969"/>
              <a:gd name="connsiteY32" fmla="*/ 570793 h 991708"/>
              <a:gd name="connsiteX33" fmla="*/ 1016000 w 1905969"/>
              <a:gd name="connsiteY33" fmla="*/ 541765 h 991708"/>
              <a:gd name="connsiteX34" fmla="*/ 1045029 w 1905969"/>
              <a:gd name="connsiteY34" fmla="*/ 454679 h 991708"/>
              <a:gd name="connsiteX35" fmla="*/ 1030514 w 1905969"/>
              <a:gd name="connsiteY35" fmla="*/ 933651 h 991708"/>
              <a:gd name="connsiteX36" fmla="*/ 1016000 w 1905969"/>
              <a:gd name="connsiteY36" fmla="*/ 991708 h 991708"/>
              <a:gd name="connsiteX37" fmla="*/ 1001486 w 1905969"/>
              <a:gd name="connsiteY37" fmla="*/ 933651 h 991708"/>
              <a:gd name="connsiteX38" fmla="*/ 1030514 w 1905969"/>
              <a:gd name="connsiteY38" fmla="*/ 759479 h 991708"/>
              <a:gd name="connsiteX39" fmla="*/ 1059543 w 1905969"/>
              <a:gd name="connsiteY39" fmla="*/ 715936 h 991708"/>
              <a:gd name="connsiteX40" fmla="*/ 1132114 w 1905969"/>
              <a:gd name="connsiteY40" fmla="*/ 599822 h 991708"/>
              <a:gd name="connsiteX41" fmla="*/ 1204686 w 1905969"/>
              <a:gd name="connsiteY41" fmla="*/ 527251 h 991708"/>
              <a:gd name="connsiteX42" fmla="*/ 1248229 w 1905969"/>
              <a:gd name="connsiteY42" fmla="*/ 440165 h 991708"/>
              <a:gd name="connsiteX43" fmla="*/ 1262743 w 1905969"/>
              <a:gd name="connsiteY43" fmla="*/ 585308 h 991708"/>
              <a:gd name="connsiteX44" fmla="*/ 1306286 w 1905969"/>
              <a:gd name="connsiteY44" fmla="*/ 570793 h 991708"/>
              <a:gd name="connsiteX45" fmla="*/ 1349829 w 1905969"/>
              <a:gd name="connsiteY45" fmla="*/ 483708 h 991708"/>
              <a:gd name="connsiteX46" fmla="*/ 1335314 w 1905969"/>
              <a:gd name="connsiteY46" fmla="*/ 411136 h 991708"/>
              <a:gd name="connsiteX47" fmla="*/ 1291771 w 1905969"/>
              <a:gd name="connsiteY47" fmla="*/ 425651 h 991708"/>
              <a:gd name="connsiteX48" fmla="*/ 1349829 w 1905969"/>
              <a:gd name="connsiteY48" fmla="*/ 454679 h 991708"/>
              <a:gd name="connsiteX49" fmla="*/ 1422400 w 1905969"/>
              <a:gd name="connsiteY49" fmla="*/ 382108 h 991708"/>
              <a:gd name="connsiteX50" fmla="*/ 1465943 w 1905969"/>
              <a:gd name="connsiteY50" fmla="*/ 367593 h 991708"/>
              <a:gd name="connsiteX51" fmla="*/ 1524000 w 1905969"/>
              <a:gd name="connsiteY51" fmla="*/ 527251 h 991708"/>
              <a:gd name="connsiteX52" fmla="*/ 1625600 w 1905969"/>
              <a:gd name="connsiteY52" fmla="*/ 512736 h 991708"/>
              <a:gd name="connsiteX53" fmla="*/ 1698171 w 1905969"/>
              <a:gd name="connsiteY53" fmla="*/ 425651 h 991708"/>
              <a:gd name="connsiteX54" fmla="*/ 1712686 w 1905969"/>
              <a:gd name="connsiteY54" fmla="*/ 382108 h 991708"/>
              <a:gd name="connsiteX55" fmla="*/ 1756229 w 1905969"/>
              <a:gd name="connsiteY55" fmla="*/ 309536 h 991708"/>
              <a:gd name="connsiteX56" fmla="*/ 1814286 w 1905969"/>
              <a:gd name="connsiteY56" fmla="*/ 193422 h 991708"/>
              <a:gd name="connsiteX57" fmla="*/ 1872343 w 1905969"/>
              <a:gd name="connsiteY57" fmla="*/ 91822 h 991708"/>
              <a:gd name="connsiteX58" fmla="*/ 1901371 w 1905969"/>
              <a:gd name="connsiteY58" fmla="*/ 4736 h 991708"/>
              <a:gd name="connsiteX59" fmla="*/ 1843314 w 1905969"/>
              <a:gd name="connsiteY59" fmla="*/ 91822 h 99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05969" h="991708">
                <a:moveTo>
                  <a:pt x="0" y="541765"/>
                </a:moveTo>
                <a:cubicBezTo>
                  <a:pt x="24190" y="469194"/>
                  <a:pt x="42886" y="394553"/>
                  <a:pt x="72571" y="324051"/>
                </a:cubicBezTo>
                <a:cubicBezTo>
                  <a:pt x="81958" y="301756"/>
                  <a:pt x="104112" y="286996"/>
                  <a:pt x="116114" y="265993"/>
                </a:cubicBezTo>
                <a:cubicBezTo>
                  <a:pt x="172128" y="167970"/>
                  <a:pt x="72843" y="280238"/>
                  <a:pt x="174171" y="178908"/>
                </a:cubicBezTo>
                <a:cubicBezTo>
                  <a:pt x="183847" y="207936"/>
                  <a:pt x="204529" y="235423"/>
                  <a:pt x="203200" y="265993"/>
                </a:cubicBezTo>
                <a:cubicBezTo>
                  <a:pt x="198362" y="377269"/>
                  <a:pt x="199415" y="488958"/>
                  <a:pt x="188686" y="599822"/>
                </a:cubicBezTo>
                <a:cubicBezTo>
                  <a:pt x="184222" y="645949"/>
                  <a:pt x="161430" y="710618"/>
                  <a:pt x="145143" y="759479"/>
                </a:cubicBezTo>
                <a:cubicBezTo>
                  <a:pt x="149983" y="711077"/>
                  <a:pt x="152648" y="613674"/>
                  <a:pt x="174171" y="556279"/>
                </a:cubicBezTo>
                <a:cubicBezTo>
                  <a:pt x="181768" y="536020"/>
                  <a:pt x="195164" y="518311"/>
                  <a:pt x="203200" y="498222"/>
                </a:cubicBezTo>
                <a:cubicBezTo>
                  <a:pt x="255019" y="368676"/>
                  <a:pt x="205409" y="451368"/>
                  <a:pt x="261257" y="367593"/>
                </a:cubicBezTo>
                <a:cubicBezTo>
                  <a:pt x="269778" y="324990"/>
                  <a:pt x="273547" y="290536"/>
                  <a:pt x="290286" y="251479"/>
                </a:cubicBezTo>
                <a:cubicBezTo>
                  <a:pt x="298809" y="231592"/>
                  <a:pt x="311278" y="213511"/>
                  <a:pt x="319314" y="193422"/>
                </a:cubicBezTo>
                <a:cubicBezTo>
                  <a:pt x="330678" y="165012"/>
                  <a:pt x="338667" y="135365"/>
                  <a:pt x="348343" y="106336"/>
                </a:cubicBezTo>
                <a:lnTo>
                  <a:pt x="362857" y="62793"/>
                </a:lnTo>
                <a:cubicBezTo>
                  <a:pt x="372533" y="91822"/>
                  <a:pt x="389235" y="119395"/>
                  <a:pt x="391886" y="149879"/>
                </a:cubicBezTo>
                <a:lnTo>
                  <a:pt x="420914" y="483708"/>
                </a:lnTo>
                <a:cubicBezTo>
                  <a:pt x="425752" y="464356"/>
                  <a:pt x="431517" y="445212"/>
                  <a:pt x="435429" y="425651"/>
                </a:cubicBezTo>
                <a:cubicBezTo>
                  <a:pt x="451122" y="347187"/>
                  <a:pt x="444229" y="347934"/>
                  <a:pt x="464457" y="280508"/>
                </a:cubicBezTo>
                <a:cubicBezTo>
                  <a:pt x="473250" y="251200"/>
                  <a:pt x="487485" y="223427"/>
                  <a:pt x="493486" y="193422"/>
                </a:cubicBezTo>
                <a:cubicBezTo>
                  <a:pt x="498324" y="169232"/>
                  <a:pt x="501509" y="144651"/>
                  <a:pt x="508000" y="120851"/>
                </a:cubicBezTo>
                <a:cubicBezTo>
                  <a:pt x="516051" y="91330"/>
                  <a:pt x="537029" y="33765"/>
                  <a:pt x="537029" y="33765"/>
                </a:cubicBezTo>
                <a:cubicBezTo>
                  <a:pt x="546705" y="72470"/>
                  <a:pt x="563073" y="110095"/>
                  <a:pt x="566057" y="149879"/>
                </a:cubicBezTo>
                <a:cubicBezTo>
                  <a:pt x="601526" y="622803"/>
                  <a:pt x="431602" y="663991"/>
                  <a:pt x="624114" y="599822"/>
                </a:cubicBezTo>
                <a:cubicBezTo>
                  <a:pt x="638628" y="590146"/>
                  <a:pt x="652055" y="578594"/>
                  <a:pt x="667657" y="570793"/>
                </a:cubicBezTo>
                <a:cubicBezTo>
                  <a:pt x="681341" y="563951"/>
                  <a:pt x="701643" y="568226"/>
                  <a:pt x="711200" y="556279"/>
                </a:cubicBezTo>
                <a:cubicBezTo>
                  <a:pt x="723661" y="540702"/>
                  <a:pt x="719982" y="517329"/>
                  <a:pt x="725714" y="498222"/>
                </a:cubicBezTo>
                <a:cubicBezTo>
                  <a:pt x="734507" y="468914"/>
                  <a:pt x="754743" y="411136"/>
                  <a:pt x="754743" y="411136"/>
                </a:cubicBezTo>
                <a:cubicBezTo>
                  <a:pt x="749905" y="445003"/>
                  <a:pt x="721253" y="541201"/>
                  <a:pt x="740229" y="512736"/>
                </a:cubicBezTo>
                <a:cubicBezTo>
                  <a:pt x="777743" y="456463"/>
                  <a:pt x="763741" y="485742"/>
                  <a:pt x="783771" y="425651"/>
                </a:cubicBezTo>
                <a:lnTo>
                  <a:pt x="812800" y="512736"/>
                </a:lnTo>
                <a:lnTo>
                  <a:pt x="827314" y="556279"/>
                </a:lnTo>
                <a:cubicBezTo>
                  <a:pt x="927130" y="489735"/>
                  <a:pt x="903368" y="531320"/>
                  <a:pt x="928914" y="454679"/>
                </a:cubicBezTo>
                <a:cubicBezTo>
                  <a:pt x="933752" y="493384"/>
                  <a:pt x="915848" y="543212"/>
                  <a:pt x="943429" y="570793"/>
                </a:cubicBezTo>
                <a:cubicBezTo>
                  <a:pt x="961852" y="589216"/>
                  <a:pt x="998843" y="561372"/>
                  <a:pt x="1016000" y="541765"/>
                </a:cubicBezTo>
                <a:cubicBezTo>
                  <a:pt x="1036150" y="518737"/>
                  <a:pt x="1045029" y="454679"/>
                  <a:pt x="1045029" y="454679"/>
                </a:cubicBezTo>
                <a:cubicBezTo>
                  <a:pt x="1040191" y="614336"/>
                  <a:pt x="1039136" y="774153"/>
                  <a:pt x="1030514" y="933651"/>
                </a:cubicBezTo>
                <a:cubicBezTo>
                  <a:pt x="1029437" y="953570"/>
                  <a:pt x="1035948" y="991708"/>
                  <a:pt x="1016000" y="991708"/>
                </a:cubicBezTo>
                <a:cubicBezTo>
                  <a:pt x="996052" y="991708"/>
                  <a:pt x="1006324" y="953003"/>
                  <a:pt x="1001486" y="933651"/>
                </a:cubicBezTo>
                <a:cubicBezTo>
                  <a:pt x="1006084" y="892266"/>
                  <a:pt x="1006199" y="808109"/>
                  <a:pt x="1030514" y="759479"/>
                </a:cubicBezTo>
                <a:cubicBezTo>
                  <a:pt x="1038315" y="743877"/>
                  <a:pt x="1049867" y="730450"/>
                  <a:pt x="1059543" y="715936"/>
                </a:cubicBezTo>
                <a:cubicBezTo>
                  <a:pt x="1094087" y="612302"/>
                  <a:pt x="1063112" y="645824"/>
                  <a:pt x="1132114" y="599822"/>
                </a:cubicBezTo>
                <a:cubicBezTo>
                  <a:pt x="1209528" y="483703"/>
                  <a:pt x="1107920" y="624017"/>
                  <a:pt x="1204686" y="527251"/>
                </a:cubicBezTo>
                <a:cubicBezTo>
                  <a:pt x="1232821" y="499116"/>
                  <a:pt x="1236424" y="475577"/>
                  <a:pt x="1248229" y="440165"/>
                </a:cubicBezTo>
                <a:cubicBezTo>
                  <a:pt x="1253067" y="488546"/>
                  <a:pt x="1242996" y="540876"/>
                  <a:pt x="1262743" y="585308"/>
                </a:cubicBezTo>
                <a:cubicBezTo>
                  <a:pt x="1268957" y="599289"/>
                  <a:pt x="1294339" y="580351"/>
                  <a:pt x="1306286" y="570793"/>
                </a:cubicBezTo>
                <a:cubicBezTo>
                  <a:pt x="1331863" y="550331"/>
                  <a:pt x="1340268" y="512391"/>
                  <a:pt x="1349829" y="483708"/>
                </a:cubicBezTo>
                <a:cubicBezTo>
                  <a:pt x="1344991" y="459517"/>
                  <a:pt x="1352758" y="428580"/>
                  <a:pt x="1335314" y="411136"/>
                </a:cubicBezTo>
                <a:cubicBezTo>
                  <a:pt x="1324496" y="400318"/>
                  <a:pt x="1286933" y="411137"/>
                  <a:pt x="1291771" y="425651"/>
                </a:cubicBezTo>
                <a:cubicBezTo>
                  <a:pt x="1298613" y="446177"/>
                  <a:pt x="1330476" y="445003"/>
                  <a:pt x="1349829" y="454679"/>
                </a:cubicBezTo>
                <a:cubicBezTo>
                  <a:pt x="1451942" y="420641"/>
                  <a:pt x="1332724" y="471784"/>
                  <a:pt x="1422400" y="382108"/>
                </a:cubicBezTo>
                <a:cubicBezTo>
                  <a:pt x="1433218" y="371290"/>
                  <a:pt x="1451429" y="372431"/>
                  <a:pt x="1465943" y="367593"/>
                </a:cubicBezTo>
                <a:cubicBezTo>
                  <a:pt x="1469591" y="400430"/>
                  <a:pt x="1449098" y="519761"/>
                  <a:pt x="1524000" y="527251"/>
                </a:cubicBezTo>
                <a:cubicBezTo>
                  <a:pt x="1558041" y="530655"/>
                  <a:pt x="1591733" y="517574"/>
                  <a:pt x="1625600" y="512736"/>
                </a:cubicBezTo>
                <a:cubicBezTo>
                  <a:pt x="1657700" y="480636"/>
                  <a:pt x="1677964" y="466065"/>
                  <a:pt x="1698171" y="425651"/>
                </a:cubicBezTo>
                <a:cubicBezTo>
                  <a:pt x="1705013" y="411967"/>
                  <a:pt x="1705844" y="395792"/>
                  <a:pt x="1712686" y="382108"/>
                </a:cubicBezTo>
                <a:cubicBezTo>
                  <a:pt x="1725302" y="356875"/>
                  <a:pt x="1742854" y="334375"/>
                  <a:pt x="1756229" y="309536"/>
                </a:cubicBezTo>
                <a:cubicBezTo>
                  <a:pt x="1776745" y="271435"/>
                  <a:pt x="1790283" y="229428"/>
                  <a:pt x="1814286" y="193422"/>
                </a:cubicBezTo>
                <a:cubicBezTo>
                  <a:pt x="1840467" y="154149"/>
                  <a:pt x="1853930" y="137855"/>
                  <a:pt x="1872343" y="91822"/>
                </a:cubicBezTo>
                <a:cubicBezTo>
                  <a:pt x="1883707" y="63412"/>
                  <a:pt x="1918344" y="-20724"/>
                  <a:pt x="1901371" y="4736"/>
                </a:cubicBezTo>
                <a:lnTo>
                  <a:pt x="1843314" y="9182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610100" y="0"/>
            <a:ext cx="4544535" cy="1600200"/>
            <a:chOff x="4610100" y="0"/>
            <a:chExt cx="4544535" cy="1600200"/>
          </a:xfrm>
        </p:grpSpPr>
        <p:sp>
          <p:nvSpPr>
            <p:cNvPr id="25" name="Oval Callout 24"/>
            <p:cNvSpPr/>
            <p:nvPr/>
          </p:nvSpPr>
          <p:spPr>
            <a:xfrm>
              <a:off x="4610100" y="0"/>
              <a:ext cx="4544535" cy="1600200"/>
            </a:xfrm>
            <a:prstGeom prst="wedgeEllipseCallout">
              <a:avLst>
                <a:gd name="adj1" fmla="val 8151"/>
                <a:gd name="adj2" fmla="val 6587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8424" y="247471"/>
              <a:ext cx="3940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Hold on. We have the power of Judicial Review. We want to review that law.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61" name="Picture 13" descr="http://graphics8.nytimes.com/images/2013/03/12/nyregion/SUB-JUDGE/SUB-JUDGE-articleIn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38552"/>
            <a:ext cx="1233714" cy="14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510530" y="4031343"/>
            <a:ext cx="3477735" cy="2551569"/>
            <a:chOff x="6057900" y="-1"/>
            <a:chExt cx="3096735" cy="2551569"/>
          </a:xfrm>
        </p:grpSpPr>
        <p:sp>
          <p:nvSpPr>
            <p:cNvPr id="29" name="Oval Callout 28"/>
            <p:cNvSpPr/>
            <p:nvPr/>
          </p:nvSpPr>
          <p:spPr>
            <a:xfrm>
              <a:off x="6057900" y="-1"/>
              <a:ext cx="3096735" cy="2551569"/>
            </a:xfrm>
            <a:prstGeom prst="wedgeEllipseCallout">
              <a:avLst>
                <a:gd name="adj1" fmla="val 24419"/>
                <a:gd name="adj2" fmla="val -6426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28320" y="270808"/>
              <a:ext cx="29150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This law is unconstitutional. It gives too much power to the executive branch. I remove this law.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Multiply 19"/>
          <p:cNvSpPr/>
          <p:nvPr/>
        </p:nvSpPr>
        <p:spPr>
          <a:xfrm>
            <a:off x="1447800" y="2667000"/>
            <a:ext cx="4215130" cy="5181600"/>
          </a:xfrm>
          <a:prstGeom prst="mathMultiply">
            <a:avLst>
              <a:gd name="adj1" fmla="val 8025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76E-6 L 0.26371 -0.013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to the </a:t>
            </a:r>
            <a:r>
              <a:rPr lang="en-US" b="1" u="sng" dirty="0"/>
              <a:t>P</a:t>
            </a:r>
            <a:r>
              <a:rPr lang="en-US" b="1" u="sng" dirty="0" smtClean="0"/>
              <a:t>olitical </a:t>
            </a:r>
            <a:r>
              <a:rPr lang="en-US" b="1" u="sng" dirty="0"/>
              <a:t>C</a:t>
            </a:r>
            <a:r>
              <a:rPr lang="en-US" b="1" u="sng" dirty="0" smtClean="0"/>
              <a:t>enter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886" r="10937" b="53977"/>
          <a:stretch/>
        </p:blipFill>
        <p:spPr bwMode="auto">
          <a:xfrm>
            <a:off x="381000" y="1433944"/>
            <a:ext cx="8382000" cy="367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1433944"/>
            <a:ext cx="3048000" cy="4128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2819400" cy="412865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74525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0669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0669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36" y="4315927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36" y="4308602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6" y="4302071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6" y="4302071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M900283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967741"/>
            <a:ext cx="990600" cy="1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6019800"/>
            <a:ext cx="287493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Gun Freedom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6019800"/>
            <a:ext cx="31242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Fix Global Warming</a:t>
            </a:r>
          </a:p>
        </p:txBody>
      </p:sp>
    </p:spTree>
    <p:extLst>
      <p:ext uri="{BB962C8B-B14F-4D97-AF65-F5344CB8AC3E}">
        <p14:creationId xmlns:p14="http://schemas.microsoft.com/office/powerpoint/2010/main" val="3712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1148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Difference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3" name="Oval 2"/>
          <p:cNvSpPr/>
          <p:nvPr/>
        </p:nvSpPr>
        <p:spPr>
          <a:xfrm>
            <a:off x="2514600" y="21336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Platform</a:t>
            </a:r>
          </a:p>
        </p:txBody>
      </p:sp>
      <p:cxnSp>
        <p:nvCxnSpPr>
          <p:cNvPr id="4" name="Straight Connector 3"/>
          <p:cNvCxnSpPr>
            <a:stCxn id="2" idx="2"/>
            <a:endCxn id="3" idx="0"/>
          </p:cNvCxnSpPr>
          <p:nvPr/>
        </p:nvCxnSpPr>
        <p:spPr>
          <a:xfrm>
            <a:off x="4572000" y="1905000"/>
            <a:ext cx="20638" cy="2286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4600" y="33528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List of Beliefs or Ideology</a:t>
            </a:r>
          </a:p>
        </p:txBody>
      </p:sp>
      <p:cxnSp>
        <p:nvCxnSpPr>
          <p:cNvPr id="9" name="Straight Connector 8"/>
          <p:cNvCxnSpPr>
            <a:stCxn id="3" idx="4"/>
            <a:endCxn id="7" idx="0"/>
          </p:cNvCxnSpPr>
          <p:nvPr/>
        </p:nvCxnSpPr>
        <p:spPr>
          <a:xfrm>
            <a:off x="4592638" y="3027363"/>
            <a:ext cx="0" cy="325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12" idx="3"/>
            <a:endCxn id="7" idx="2"/>
          </p:cNvCxnSpPr>
          <p:nvPr/>
        </p:nvCxnSpPr>
        <p:spPr>
          <a:xfrm>
            <a:off x="1809750" y="3798888"/>
            <a:ext cx="7048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3" idx="1"/>
          </p:cNvCxnSpPr>
          <p:nvPr/>
        </p:nvCxnSpPr>
        <p:spPr>
          <a:xfrm flipV="1">
            <a:off x="6670675" y="3798888"/>
            <a:ext cx="5683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35488"/>
            <a:ext cx="35296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- Gov’t helps citizens</a:t>
            </a:r>
          </a:p>
          <a:p>
            <a:pPr eaLnBrk="1" hangingPunct="1"/>
            <a:r>
              <a:rPr lang="en-US" sz="2400" dirty="0"/>
              <a:t>- Tax cuts for middle class</a:t>
            </a:r>
          </a:p>
          <a:p>
            <a:pPr eaLnBrk="1" hangingPunct="1"/>
            <a:r>
              <a:rPr lang="en-US" sz="2400" dirty="0"/>
              <a:t>- End wars</a:t>
            </a:r>
          </a:p>
          <a:p>
            <a:pPr eaLnBrk="1" hangingPunct="1"/>
            <a:r>
              <a:rPr lang="en-US" sz="2400" dirty="0"/>
              <a:t>- Pro-Choice</a:t>
            </a:r>
          </a:p>
          <a:p>
            <a:pPr eaLnBrk="1" hangingPunct="1"/>
            <a:r>
              <a:rPr lang="en-US" sz="2400" dirty="0"/>
              <a:t>- Protect ALL citizens rights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0" y="4495800"/>
            <a:ext cx="38324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- Gov’t shouldn’t help us</a:t>
            </a:r>
          </a:p>
          <a:p>
            <a:pPr eaLnBrk="1" hangingPunct="1"/>
            <a:r>
              <a:rPr lang="en-US" sz="2400" dirty="0"/>
              <a:t>- Tax cuts for everyone</a:t>
            </a:r>
          </a:p>
          <a:p>
            <a:pPr eaLnBrk="1" hangingPunct="1"/>
            <a:r>
              <a:rPr lang="en-US" sz="2400" dirty="0"/>
              <a:t>- Fight Terrorism</a:t>
            </a:r>
          </a:p>
          <a:p>
            <a:pPr eaLnBrk="1" hangingPunct="1"/>
            <a:r>
              <a:rPr lang="en-US" sz="2400" dirty="0"/>
              <a:t>- Pro-Life</a:t>
            </a:r>
          </a:p>
          <a:p>
            <a:pPr eaLnBrk="1" hangingPunct="1"/>
            <a:r>
              <a:rPr lang="en-US" sz="2400" dirty="0"/>
              <a:t>- illegalize same-sex marriage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5257800"/>
            <a:ext cx="1676400" cy="1447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Costs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 lot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$$$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-457200" y="3657600"/>
            <a:ext cx="2590800" cy="914400"/>
          </a:xfrm>
          <a:prstGeom prst="bentConnector3">
            <a:avLst>
              <a:gd name="adj1" fmla="val -267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2" idx="0"/>
          </p:cNvCxnSpPr>
          <p:nvPr/>
        </p:nvCxnSpPr>
        <p:spPr>
          <a:xfrm rot="5400000">
            <a:off x="419100" y="4305300"/>
            <a:ext cx="1524000" cy="381000"/>
          </a:xfrm>
          <a:prstGeom prst="bentConnector3">
            <a:avLst>
              <a:gd name="adj1" fmla="val -909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09800" y="5257800"/>
            <a:ext cx="2286000" cy="1447800"/>
            <a:chOff x="2209800" y="5257800"/>
            <a:chExt cx="2286000" cy="1447800"/>
          </a:xfrm>
        </p:grpSpPr>
        <p:sp>
          <p:nvSpPr>
            <p:cNvPr id="18" name="Oval 17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7185" name="TextBox 15"/>
            <p:cNvSpPr txBox="1">
              <a:spLocks noChangeArrowheads="1"/>
            </p:cNvSpPr>
            <p:nvPr/>
          </p:nvSpPr>
          <p:spPr bwMode="auto">
            <a:xfrm>
              <a:off x="2261603" y="5381535"/>
              <a:ext cx="218239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$$$ from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interest groups 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and PACs</a:t>
              </a:r>
            </a:p>
          </p:txBody>
        </p:sp>
      </p:grpSp>
      <p:cxnSp>
        <p:nvCxnSpPr>
          <p:cNvPr id="19" name="Straight Arrow Connector 18"/>
          <p:cNvCxnSpPr>
            <a:stCxn id="2" idx="6"/>
            <a:endCxn id="18" idx="2"/>
          </p:cNvCxnSpPr>
          <p:nvPr/>
        </p:nvCxnSpPr>
        <p:spPr>
          <a:xfrm>
            <a:off x="1828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05375" y="5286375"/>
            <a:ext cx="2286000" cy="1447800"/>
            <a:chOff x="2209800" y="5257800"/>
            <a:chExt cx="2286000" cy="1447800"/>
          </a:xfrm>
        </p:grpSpPr>
        <p:sp>
          <p:nvSpPr>
            <p:cNvPr id="25" name="Oval 24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7183" name="TextBox 25"/>
            <p:cNvSpPr txBox="1">
              <a:spLocks noChangeArrowheads="1"/>
            </p:cNvSpPr>
            <p:nvPr/>
          </p:nvSpPr>
          <p:spPr bwMode="auto">
            <a:xfrm>
              <a:off x="2385101" y="5381535"/>
              <a:ext cx="19354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Gov’t = $$$ </a:t>
              </a:r>
            </a:p>
            <a:p>
              <a:pPr algn="ctr" eaLnBrk="1" hangingPunct="1"/>
              <a:r>
                <a:rPr lang="en-US" sz="2400" b="1" u="sng">
                  <a:solidFill>
                    <a:schemeClr val="bg1"/>
                  </a:solidFill>
                </a:rPr>
                <a:t>Not</a:t>
              </a:r>
              <a:r>
                <a:rPr lang="en-US" sz="2400" b="1">
                  <a:solidFill>
                    <a:schemeClr val="bg1"/>
                  </a:solidFill>
                </a:rPr>
                <a:t> Gov’t for 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495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171700" y="5140325"/>
            <a:ext cx="2362200" cy="1593850"/>
          </a:xfrm>
          <a:prstGeom prst="noSmoking">
            <a:avLst>
              <a:gd name="adj" fmla="val 36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5286375"/>
            <a:ext cx="2286000" cy="1447800"/>
            <a:chOff x="2209800" y="5257800"/>
            <a:chExt cx="2286000" cy="1447800"/>
          </a:xfrm>
        </p:grpSpPr>
        <p:sp>
          <p:nvSpPr>
            <p:cNvPr id="30" name="Oval 29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7181" name="TextBox 30"/>
            <p:cNvSpPr txBox="1">
              <a:spLocks noChangeArrowheads="1"/>
            </p:cNvSpPr>
            <p:nvPr/>
          </p:nvSpPr>
          <p:spPr bwMode="auto">
            <a:xfrm>
              <a:off x="2415686" y="5504646"/>
              <a:ext cx="1874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Gov’t for </a:t>
              </a:r>
            </a:p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22626"/>
          <a:stretch>
            <a:fillRect/>
          </a:stretch>
        </p:blipFill>
        <p:spPr bwMode="auto">
          <a:xfrm>
            <a:off x="0" y="0"/>
            <a:ext cx="777240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7315200" y="3394075"/>
            <a:ext cx="1828800" cy="2217738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7697788" y="4038600"/>
            <a:ext cx="1063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3</a:t>
            </a:r>
            <a:r>
              <a:rPr lang="en-US" sz="2400" b="1" baseline="30000">
                <a:solidFill>
                  <a:schemeClr val="bg1"/>
                </a:solidFill>
              </a:rPr>
              <a:t>rd</a:t>
            </a:r>
            <a:r>
              <a:rPr lang="en-US" sz="24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Parties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324600" y="4868863"/>
            <a:ext cx="2895600" cy="2065337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6981825" y="5327650"/>
            <a:ext cx="173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introduce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new ideas</a:t>
            </a:r>
          </a:p>
        </p:txBody>
      </p:sp>
      <p:sp>
        <p:nvSpPr>
          <p:cNvPr id="6" name="Down Arrow 5"/>
          <p:cNvSpPr/>
          <p:nvPr/>
        </p:nvSpPr>
        <p:spPr>
          <a:xfrm>
            <a:off x="5867400" y="2133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67400" y="4038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Third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smtClean="0"/>
              <a:t>Introduce New Ideas</a:t>
            </a:r>
          </a:p>
          <a:p>
            <a:pPr lvl="1" eaLnBrk="1" hangingPunct="1"/>
            <a:r>
              <a:rPr lang="en-US" b="1" smtClean="0"/>
              <a:t>Green Party: </a:t>
            </a:r>
            <a:r>
              <a:rPr lang="en-US" smtClean="0"/>
              <a:t>Protecting the environment</a:t>
            </a:r>
          </a:p>
          <a:p>
            <a:pPr lvl="1" eaLnBrk="1" hangingPunct="1"/>
            <a:r>
              <a:rPr lang="en-US" b="1" smtClean="0"/>
              <a:t>Progressive party: </a:t>
            </a:r>
            <a:r>
              <a:rPr lang="en-US" smtClean="0"/>
              <a:t>8 hour working day</a:t>
            </a:r>
          </a:p>
          <a:p>
            <a:pPr lvl="1" eaLnBrk="1" hangingPunct="1"/>
            <a:r>
              <a:rPr lang="en-US" b="1" smtClean="0"/>
              <a:t>Rent is too darn high party: </a:t>
            </a:r>
            <a:r>
              <a:rPr lang="en-US" smtClean="0"/>
              <a:t>Rent is to darn high</a:t>
            </a:r>
          </a:p>
          <a:p>
            <a:pPr eaLnBrk="1" hangingPunct="1"/>
            <a:r>
              <a:rPr lang="en-US" smtClean="0"/>
              <a:t>Sometimes influence the outcome of an election</a:t>
            </a:r>
          </a:p>
          <a:p>
            <a:pPr eaLnBrk="1" hangingPunct="1"/>
            <a:r>
              <a:rPr lang="en-US" smtClean="0"/>
              <a:t>Sometimes revolve around a personality</a:t>
            </a:r>
          </a:p>
          <a:p>
            <a:pPr lvl="1" eaLnBrk="1" hangingPunct="1"/>
            <a:r>
              <a:rPr lang="en-US" smtClean="0"/>
              <a:t>Teddy Roosevelt and the Bull Moose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1500" b="1" smtClean="0">
                <a:solidFill>
                  <a:srgbClr val="FFFF00"/>
                </a:solidFill>
              </a:rPr>
              <a:t>Voter</a:t>
            </a:r>
            <a:br>
              <a:rPr lang="en-US" sz="11500" b="1" smtClean="0">
                <a:solidFill>
                  <a:srgbClr val="FFFF00"/>
                </a:solidFill>
              </a:rPr>
            </a:br>
            <a:r>
              <a:rPr lang="en-US" sz="11500" b="1" smtClean="0">
                <a:solidFill>
                  <a:srgbClr val="FFFF00"/>
                </a:solidFill>
              </a:rPr>
              <a:t>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you vote, you must </a:t>
            </a:r>
            <a:r>
              <a:rPr lang="en-US" b="1" smtClean="0"/>
              <a:t>register to vote</a:t>
            </a:r>
          </a:p>
          <a:p>
            <a:pPr lvl="1" eaLnBrk="1" hangingPunct="1"/>
            <a:r>
              <a:rPr lang="en-US" smtClean="0"/>
              <a:t>Qualifications to vote:</a:t>
            </a:r>
          </a:p>
          <a:p>
            <a:pPr lvl="2" eaLnBrk="1" hangingPunct="1"/>
            <a:r>
              <a:rPr lang="en-US" sz="2800" smtClean="0"/>
              <a:t>Citizen of U.S.</a:t>
            </a:r>
          </a:p>
          <a:p>
            <a:pPr lvl="2" eaLnBrk="1" hangingPunct="1"/>
            <a:r>
              <a:rPr lang="en-US" sz="2800" smtClean="0"/>
              <a:t>Citizen of state you’re voting in</a:t>
            </a:r>
          </a:p>
          <a:p>
            <a:pPr lvl="2" eaLnBrk="1" hangingPunct="1"/>
            <a:r>
              <a:rPr lang="en-US" sz="2800" smtClean="0"/>
              <a:t>18 years old by Election Day</a:t>
            </a:r>
          </a:p>
          <a:p>
            <a:pPr eaLnBrk="1" hangingPunct="1"/>
            <a:endParaRPr lang="en-US" smtClean="0"/>
          </a:p>
        </p:txBody>
      </p:sp>
      <p:pic>
        <p:nvPicPr>
          <p:cNvPr id="1026" name="Picture 2" descr="http://insideelections.files.wordpress.com/2008/10/voter-regi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9413"/>
            <a:ext cx="50323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5575" y="4565650"/>
            <a:ext cx="2892425" cy="1930400"/>
            <a:chOff x="155575" y="4566012"/>
            <a:chExt cx="2892425" cy="1930036"/>
          </a:xfrm>
        </p:grpSpPr>
        <p:pic>
          <p:nvPicPr>
            <p:cNvPr id="11274" name="Picture 6" descr="http://geology.com/state-map/maps/usa-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566012"/>
              <a:ext cx="2892425" cy="193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9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17913" y="4594225"/>
            <a:ext cx="3011487" cy="1901825"/>
            <a:chOff x="3276600" y="4593736"/>
            <a:chExt cx="3011400" cy="1902312"/>
          </a:xfrm>
        </p:grpSpPr>
        <p:pic>
          <p:nvPicPr>
            <p:cNvPr id="11272" name="Picture 7" descr="C:\Users\pearce.dietrich\AppData\Local\Microsoft\Windows\Temporary Internet Files\Content.IE5\IPSUW85C\MC90002741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593736"/>
              <a:ext cx="3011400" cy="190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295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 descr="http://www.bestsardarjokes.com/wp-content/uploads/2011/06/must-be-18-to-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1663"/>
            <a:ext cx="15335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 smtClean="0"/>
              <a:t>How to Register:</a:t>
            </a:r>
            <a:endParaRPr lang="en-US" sz="4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sign up at: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Registrar’s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DMV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Library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Gov’t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print online, and then Mail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19050" y="5638800"/>
            <a:ext cx="9144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Must Register </a:t>
            </a:r>
            <a:r>
              <a:rPr lang="en-US" sz="5300" b="1" dirty="0" smtClean="0"/>
              <a:t>22</a:t>
            </a:r>
            <a:r>
              <a:rPr lang="en-US" dirty="0" smtClean="0"/>
              <a:t> days before an 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rgbClr val="FFFF00"/>
                </a:solidFill>
              </a:rPr>
              <a:t>Voter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Highest Election Turnouts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there are </a:t>
            </a:r>
            <a:r>
              <a:rPr lang="en-US" sz="4000" b="1" smtClean="0"/>
              <a:t>Big Issues </a:t>
            </a:r>
            <a:r>
              <a:rPr lang="en-US" smtClean="0"/>
              <a:t>in America</a:t>
            </a:r>
          </a:p>
          <a:p>
            <a:pPr lvl="1" eaLnBrk="1" hangingPunct="1"/>
            <a:r>
              <a:rPr lang="en-US" smtClean="0"/>
              <a:t>Economy</a:t>
            </a:r>
          </a:p>
          <a:p>
            <a:pPr lvl="1" eaLnBrk="1" hangingPunct="1"/>
            <a:r>
              <a:rPr lang="en-US" smtClean="0"/>
              <a:t>War</a:t>
            </a:r>
          </a:p>
          <a:p>
            <a:pPr eaLnBrk="1" hangingPunct="1"/>
            <a:r>
              <a:rPr lang="en-US" smtClean="0"/>
              <a:t>When the </a:t>
            </a:r>
            <a:r>
              <a:rPr lang="en-US" sz="3600" b="1" smtClean="0"/>
              <a:t>President</a:t>
            </a:r>
            <a:r>
              <a:rPr lang="en-US" smtClean="0"/>
              <a:t> is up for election</a:t>
            </a:r>
          </a:p>
          <a:p>
            <a:pPr eaLnBrk="1" hangingPunct="1"/>
            <a:r>
              <a:rPr lang="en-US" smtClean="0"/>
              <a:t>This is when the most people vote</a:t>
            </a:r>
          </a:p>
          <a:p>
            <a:pPr lvl="1" eaLnBrk="1" hangingPunct="1"/>
            <a:r>
              <a:rPr lang="en-US" smtClean="0"/>
              <a:t>Small Issues</a:t>
            </a:r>
          </a:p>
          <a:p>
            <a:pPr lvl="1" eaLnBrk="1" hangingPunct="1"/>
            <a:r>
              <a:rPr lang="en-US" smtClean="0"/>
              <a:t>Non-Presidential elections</a:t>
            </a:r>
          </a:p>
          <a:p>
            <a:pPr lvl="2" eaLnBrk="1" hangingPunct="1"/>
            <a:r>
              <a:rPr lang="en-US" smtClean="0"/>
              <a:t>People do not vote, they sit at home</a:t>
            </a:r>
          </a:p>
        </p:txBody>
      </p:sp>
      <p:pic>
        <p:nvPicPr>
          <p:cNvPr id="4098" name="Picture 2" descr="http://stutteringmessiah.files.wordpress.com/2011/06/great-depres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352800"/>
            <a:ext cx="37830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muftah.org/wp-content/uploads/2011/12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33800"/>
            <a:ext cx="4368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00800" y="4933950"/>
            <a:ext cx="2279650" cy="1563688"/>
            <a:chOff x="6788729" y="5257900"/>
            <a:chExt cx="2279071" cy="1563517"/>
          </a:xfrm>
        </p:grpSpPr>
        <p:pic>
          <p:nvPicPr>
            <p:cNvPr id="14344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2" t="9666" r="16269"/>
            <a:stretch>
              <a:fillRect/>
            </a:stretch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3"/>
            <p:cNvSpPr txBox="1">
              <a:spLocks noChangeArrowheads="1"/>
            </p:cNvSpPr>
            <p:nvPr/>
          </p:nvSpPr>
          <p:spPr bwMode="auto">
            <a:xfrm>
              <a:off x="7655877" y="6236642"/>
              <a:ext cx="6499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vs.</a:t>
              </a:r>
            </a:p>
          </p:txBody>
        </p:sp>
      </p:grpSp>
      <p:pic>
        <p:nvPicPr>
          <p:cNvPr id="4102" name="Picture 6" descr="http://data.whicdn.com/images/7094587/tumblr_lgays8NvJm1qzzos4o1_r1_500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4193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52600" y="2990850"/>
            <a:ext cx="2022475" cy="2949575"/>
            <a:chOff x="2514600" y="533400"/>
            <a:chExt cx="2021757" cy="2949124"/>
          </a:xfrm>
        </p:grpSpPr>
        <p:pic>
          <p:nvPicPr>
            <p:cNvPr id="2074" name="Picture 6" descr="http://www.marshu.com/articles/images-website/articles/presidents-on-us-paper-money/two-2-dollar-bi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13933" r="37947" b="20567"/>
            <a:stretch>
              <a:fillRect/>
            </a:stretch>
          </p:blipFill>
          <p:spPr bwMode="auto">
            <a:xfrm>
              <a:off x="2514600" y="533400"/>
              <a:ext cx="2021757" cy="246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5" name="TextBox 1"/>
            <p:cNvSpPr txBox="1">
              <a:spLocks noChangeArrowheads="1"/>
            </p:cNvSpPr>
            <p:nvPr/>
          </p:nvSpPr>
          <p:spPr bwMode="auto">
            <a:xfrm>
              <a:off x="2852954" y="3020859"/>
              <a:ext cx="1345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Jefferson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53000" y="2990850"/>
            <a:ext cx="1981200" cy="2921000"/>
            <a:chOff x="4953000" y="552190"/>
            <a:chExt cx="1981200" cy="2920184"/>
          </a:xfrm>
        </p:grpSpPr>
        <p:pic>
          <p:nvPicPr>
            <p:cNvPr id="2072" name="Picture 4" descr="http://1.bp.blogspot.com/-zSCbZZArMn4/T10bvrjLyjI/AAAAAAAABYY/43yU_zng87Q/s1600/%252410%2BBi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9" r="41519"/>
            <a:stretch>
              <a:fillRect/>
            </a:stretch>
          </p:blipFill>
          <p:spPr bwMode="auto">
            <a:xfrm>
              <a:off x="4953000" y="552190"/>
              <a:ext cx="1981200" cy="246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" name="TextBox 7"/>
            <p:cNvSpPr txBox="1">
              <a:spLocks noChangeArrowheads="1"/>
            </p:cNvSpPr>
            <p:nvPr/>
          </p:nvSpPr>
          <p:spPr bwMode="auto">
            <a:xfrm>
              <a:off x="5271076" y="3010709"/>
              <a:ext cx="1366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Hamilton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1371600"/>
            <a:ext cx="2971800" cy="2133600"/>
            <a:chOff x="0" y="1371600"/>
            <a:chExt cx="2971800" cy="2133600"/>
          </a:xfrm>
        </p:grpSpPr>
        <p:sp>
          <p:nvSpPr>
            <p:cNvPr id="7" name="Oval Callout 6"/>
            <p:cNvSpPr/>
            <p:nvPr/>
          </p:nvSpPr>
          <p:spPr>
            <a:xfrm>
              <a:off x="0" y="1371600"/>
              <a:ext cx="2971800" cy="2133600"/>
            </a:xfrm>
            <a:prstGeom prst="wedgeEllipseCallout">
              <a:avLst>
                <a:gd name="adj1" fmla="val 24723"/>
                <a:gd name="adj2" fmla="val 5839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1" name="TextBox 8"/>
            <p:cNvSpPr txBox="1">
              <a:spLocks noChangeArrowheads="1"/>
            </p:cNvSpPr>
            <p:nvPr/>
          </p:nvSpPr>
          <p:spPr bwMode="auto">
            <a:xfrm>
              <a:off x="152400" y="1792069"/>
              <a:ext cx="27188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want to become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president to assure that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state governments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have power.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54713" y="1184275"/>
            <a:ext cx="2971800" cy="2133600"/>
            <a:chOff x="5954211" y="1183709"/>
            <a:chExt cx="2971800" cy="2133600"/>
          </a:xfrm>
        </p:grpSpPr>
        <p:sp>
          <p:nvSpPr>
            <p:cNvPr id="13" name="Oval Callout 12"/>
            <p:cNvSpPr/>
            <p:nvPr/>
          </p:nvSpPr>
          <p:spPr>
            <a:xfrm>
              <a:off x="5954211" y="1183709"/>
              <a:ext cx="2971800" cy="2133600"/>
            </a:xfrm>
            <a:prstGeom prst="wedgeEllipseCallout">
              <a:avLst>
                <a:gd name="adj1" fmla="val -33022"/>
                <a:gd name="adj2" fmla="val 566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9" name="TextBox 13"/>
            <p:cNvSpPr txBox="1">
              <a:spLocks noChangeArrowheads="1"/>
            </p:cNvSpPr>
            <p:nvPr/>
          </p:nvSpPr>
          <p:spPr bwMode="auto">
            <a:xfrm>
              <a:off x="6006230" y="1588789"/>
              <a:ext cx="286777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completely disagree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with that. National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Government should have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most power.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654800" y="4233863"/>
            <a:ext cx="2227263" cy="1216025"/>
            <a:chOff x="0" y="2209800"/>
            <a:chExt cx="2228762" cy="1066800"/>
          </a:xfrm>
        </p:grpSpPr>
        <p:sp>
          <p:nvSpPr>
            <p:cNvPr id="18" name="Oval Callout 17"/>
            <p:cNvSpPr/>
            <p:nvPr/>
          </p:nvSpPr>
          <p:spPr>
            <a:xfrm>
              <a:off x="0" y="2209800"/>
              <a:ext cx="2081025" cy="1066800"/>
            </a:xfrm>
            <a:prstGeom prst="wedgeEllipseCallout">
              <a:avLst>
                <a:gd name="adj1" fmla="val -72621"/>
                <a:gd name="adj2" fmla="val -218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7" name="TextBox 18"/>
            <p:cNvSpPr txBox="1">
              <a:spLocks noChangeArrowheads="1"/>
            </p:cNvSpPr>
            <p:nvPr/>
          </p:nvSpPr>
          <p:spPr bwMode="auto">
            <a:xfrm>
              <a:off x="37229" y="2541425"/>
              <a:ext cx="2191533" cy="3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Bring it on!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388" y="4495800"/>
            <a:ext cx="2190750" cy="1447800"/>
            <a:chOff x="0" y="2209800"/>
            <a:chExt cx="2191533" cy="1156877"/>
          </a:xfrm>
        </p:grpSpPr>
        <p:sp>
          <p:nvSpPr>
            <p:cNvPr id="21" name="Oval Callout 20"/>
            <p:cNvSpPr/>
            <p:nvPr/>
          </p:nvSpPr>
          <p:spPr>
            <a:xfrm>
              <a:off x="0" y="2209800"/>
              <a:ext cx="2081956" cy="1066814"/>
            </a:xfrm>
            <a:prstGeom prst="wedgeEllipseCallout">
              <a:avLst>
                <a:gd name="adj1" fmla="val 39897"/>
                <a:gd name="adj2" fmla="val -53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5" name="TextBox 21"/>
            <p:cNvSpPr txBox="1">
              <a:spLocks noChangeArrowheads="1"/>
            </p:cNvSpPr>
            <p:nvPr/>
          </p:nvSpPr>
          <p:spPr bwMode="auto">
            <a:xfrm>
              <a:off x="0" y="2351014"/>
              <a:ext cx="219153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Oh Yeah! Well,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 you have to get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elected first!</a:t>
              </a:r>
            </a:p>
          </p:txBody>
        </p:sp>
      </p:grpSp>
      <p:sp>
        <p:nvSpPr>
          <p:cNvPr id="205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Political Parties</a:t>
            </a:r>
          </a:p>
        </p:txBody>
      </p:sp>
      <p:pic>
        <p:nvPicPr>
          <p:cNvPr id="24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37100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577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60713" y="2057400"/>
            <a:ext cx="2325687" cy="3421063"/>
            <a:chOff x="3161484" y="2057399"/>
            <a:chExt cx="2324916" cy="3421689"/>
          </a:xfrm>
        </p:grpSpPr>
        <p:pic>
          <p:nvPicPr>
            <p:cNvPr id="2060" name="Picture 8" descr="http://www.silverbearcafe.com/private/charlessavoie/images/image0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1" t="26897" r="38931" b="11057"/>
            <a:stretch>
              <a:fillRect/>
            </a:stretch>
          </p:blipFill>
          <p:spPr bwMode="auto">
            <a:xfrm>
              <a:off x="3161484" y="2958040"/>
              <a:ext cx="2138819" cy="25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1" name="Group 27"/>
            <p:cNvGrpSpPr>
              <a:grpSpLocks/>
            </p:cNvGrpSpPr>
            <p:nvPr/>
          </p:nvGrpSpPr>
          <p:grpSpPr bwMode="auto">
            <a:xfrm>
              <a:off x="3467100" y="2057399"/>
              <a:ext cx="2019300" cy="1328729"/>
              <a:chOff x="5954211" y="1183709"/>
              <a:chExt cx="2971800" cy="2133600"/>
            </a:xfrm>
          </p:grpSpPr>
          <p:sp>
            <p:nvSpPr>
              <p:cNvPr id="29" name="Oval Callout 28"/>
              <p:cNvSpPr/>
              <p:nvPr/>
            </p:nvSpPr>
            <p:spPr>
              <a:xfrm>
                <a:off x="5955197" y="1183709"/>
                <a:ext cx="2970814" cy="2134005"/>
              </a:xfrm>
              <a:prstGeom prst="wedgeEllipseCallout">
                <a:avLst>
                  <a:gd name="adj1" fmla="val -33022"/>
                  <a:gd name="adj2" fmla="val 5663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3" name="TextBox 29"/>
              <p:cNvSpPr txBox="1">
                <a:spLocks noChangeArrowheads="1"/>
              </p:cNvSpPr>
              <p:nvPr/>
            </p:nvSpPr>
            <p:spPr bwMode="auto">
              <a:xfrm>
                <a:off x="6599345" y="1391626"/>
                <a:ext cx="16815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I Totally did </a:t>
                </a:r>
              </a:p>
              <a:p>
                <a:pPr algn="ctr" eaLnBrk="1" hangingPunct="1"/>
                <a:r>
                  <a:rPr lang="en-US" sz="2000" b="1" u="sng">
                    <a:solidFill>
                      <a:schemeClr val="bg1"/>
                    </a:solidFill>
                  </a:rPr>
                  <a:t>Not</a:t>
                </a:r>
                <a:r>
                  <a:rPr lang="en-US" sz="2000" b="1">
                    <a:solidFill>
                      <a:schemeClr val="bg1"/>
                    </a:solidFill>
                  </a:rPr>
                  <a:t> want this </a:t>
                </a:r>
              </a:p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to  happen!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5837E-6 L -0.20226 -0.162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3552E-6 L 0.225 -0.171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8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876800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2008 = Presidential Election </a:t>
            </a:r>
            <a:r>
              <a:rPr lang="en-US" sz="2000" b="1">
                <a:solidFill>
                  <a:srgbClr val="7030A0"/>
                </a:solidFill>
              </a:rPr>
              <a:t>(purple)</a:t>
            </a:r>
          </a:p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2009 = Non-Presidential Election </a:t>
            </a:r>
            <a:r>
              <a:rPr lang="en-US" sz="2000" b="1">
                <a:solidFill>
                  <a:srgbClr val="008000"/>
                </a:solidFill>
              </a:rPr>
              <a:t>(green)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/>
              <a:t>Why people do note to vote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Lack of interest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Failure to register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38600" y="3429000"/>
            <a:ext cx="4629150" cy="3209925"/>
            <a:chOff x="4038600" y="3429000"/>
            <a:chExt cx="4629150" cy="3209925"/>
          </a:xfrm>
        </p:grpSpPr>
        <p:pic>
          <p:nvPicPr>
            <p:cNvPr id="16393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0"/>
            <a:stretch>
              <a:fillRect/>
            </a:stretch>
          </p:blipFill>
          <p:spPr bwMode="auto">
            <a:xfrm>
              <a:off x="4038600" y="3990108"/>
              <a:ext cx="4629150" cy="264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9"/>
            <a:stretch>
              <a:fillRect/>
            </a:stretch>
          </p:blipFill>
          <p:spPr bwMode="auto">
            <a:xfrm>
              <a:off x="4038600" y="3429000"/>
              <a:ext cx="4629150" cy="28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6" b="90729"/>
            <a:stretch>
              <a:fillRect/>
            </a:stretch>
          </p:blipFill>
          <p:spPr bwMode="auto">
            <a:xfrm>
              <a:off x="4038600" y="3709555"/>
              <a:ext cx="4629150" cy="2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7417" r="69884" b="78574"/>
            <a:stretch>
              <a:fillRect/>
            </a:stretch>
          </p:blipFill>
          <p:spPr bwMode="auto">
            <a:xfrm>
              <a:off x="4545157" y="3569277"/>
              <a:ext cx="14478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6" t="7417" r="10326" b="78574"/>
            <a:stretch>
              <a:fillRect/>
            </a:stretch>
          </p:blipFill>
          <p:spPr bwMode="auto">
            <a:xfrm>
              <a:off x="5992958" y="3569277"/>
              <a:ext cx="22860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05400" y="3240088"/>
            <a:ext cx="3810000" cy="3409950"/>
            <a:chOff x="-1905000" y="2295525"/>
            <a:chExt cx="3810000" cy="3409296"/>
          </a:xfrm>
        </p:grpSpPr>
        <p:pic>
          <p:nvPicPr>
            <p:cNvPr id="16390" name="Picture 4" descr="http://cdn.memegenerator.net/instances/400x/271638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0"/>
            <a:stretch>
              <a:fillRect/>
            </a:stretch>
          </p:blipFill>
          <p:spPr bwMode="auto">
            <a:xfrm>
              <a:off x="-1905000" y="2295525"/>
              <a:ext cx="3810000" cy="3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400" y="5287388"/>
              <a:ext cx="1063625" cy="417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92" name="TextBox 11"/>
            <p:cNvSpPr txBox="1">
              <a:spLocks noChangeArrowheads="1"/>
            </p:cNvSpPr>
            <p:nvPr/>
          </p:nvSpPr>
          <p:spPr bwMode="auto">
            <a:xfrm>
              <a:off x="457200" y="5181600"/>
              <a:ext cx="13817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Gill Sans Ultra Bold Condensed" pitchFamily="34" charset="0"/>
                  <a:cs typeface="Aharoni" pitchFamily="2" charset="-79"/>
                </a:rPr>
                <a:t>TO VOTE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doesn’t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3600" b="1" smtClean="0"/>
              <a:t>Age</a:t>
            </a:r>
          </a:p>
          <a:p>
            <a:pPr lvl="1" eaLnBrk="1" hangingPunct="1"/>
            <a:r>
              <a:rPr lang="en-US" sz="3200" smtClean="0"/>
              <a:t>Young People</a:t>
            </a:r>
          </a:p>
          <a:p>
            <a:pPr lvl="2" eaLnBrk="1" hangingPunct="1"/>
            <a:r>
              <a:rPr lang="en-US" sz="2800" smtClean="0"/>
              <a:t>Not interested</a:t>
            </a:r>
          </a:p>
          <a:p>
            <a:pPr eaLnBrk="1" hangingPunct="1"/>
            <a:r>
              <a:rPr lang="en-US" sz="3600" b="1" smtClean="0"/>
              <a:t>Education</a:t>
            </a:r>
          </a:p>
          <a:p>
            <a:pPr lvl="1" eaLnBrk="1" hangingPunct="1"/>
            <a:r>
              <a:rPr lang="en-US" sz="3200" smtClean="0"/>
              <a:t>Uneducated</a:t>
            </a:r>
          </a:p>
          <a:p>
            <a:pPr lvl="2" eaLnBrk="1" hangingPunct="1"/>
            <a:r>
              <a:rPr lang="en-US" sz="2800" smtClean="0"/>
              <a:t>Don’t understand the issues</a:t>
            </a:r>
          </a:p>
          <a:p>
            <a:pPr eaLnBrk="1" hangingPunct="1"/>
            <a:r>
              <a:rPr lang="en-US" sz="3600" b="1" smtClean="0"/>
              <a:t>Income</a:t>
            </a:r>
          </a:p>
          <a:p>
            <a:pPr lvl="1" eaLnBrk="1" hangingPunct="1"/>
            <a:r>
              <a:rPr lang="en-US" sz="3200" smtClean="0"/>
              <a:t>Poor</a:t>
            </a:r>
          </a:p>
          <a:p>
            <a:pPr lvl="2" eaLnBrk="1" hangingPunct="1"/>
            <a:r>
              <a:rPr lang="en-US" sz="2800" smtClean="0"/>
              <a:t>No time; other worries</a:t>
            </a:r>
          </a:p>
        </p:txBody>
      </p:sp>
      <p:pic>
        <p:nvPicPr>
          <p:cNvPr id="2050" name="Picture 2" descr="http://ngdrb.files.wordpress.com/2010/06/lazy-kid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 r="5276"/>
          <a:stretch>
            <a:fillRect/>
          </a:stretch>
        </p:blipFill>
        <p:spPr bwMode="auto">
          <a:xfrm>
            <a:off x="4724400" y="2995613"/>
            <a:ext cx="42465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_UMMrL6TlQTA/TSXcoJq2HzI/AAAAAAAAABo/Mtlex2MNuMI/s1600/uneducated-and-misinfor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>
            <a:fillRect/>
          </a:stretch>
        </p:blipFill>
        <p:spPr bwMode="auto">
          <a:xfrm>
            <a:off x="5791200" y="2967038"/>
            <a:ext cx="31797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shoutwire.com/articles/wp-content/uploads/2012/08/tedwilliamsLAP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9796"/>
          <a:stretch>
            <a:fillRect/>
          </a:stretch>
        </p:blipFill>
        <p:spPr bwMode="auto">
          <a:xfrm>
            <a:off x="5638800" y="3195638"/>
            <a:ext cx="3332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1989138"/>
            <a:ext cx="3810000" cy="2209800"/>
            <a:chOff x="152400" y="1676400"/>
            <a:chExt cx="3810000" cy="2209800"/>
          </a:xfrm>
        </p:grpSpPr>
        <p:sp>
          <p:nvSpPr>
            <p:cNvPr id="2" name="Oval 1"/>
            <p:cNvSpPr/>
            <p:nvPr/>
          </p:nvSpPr>
          <p:spPr>
            <a:xfrm>
              <a:off x="152400" y="1676400"/>
              <a:ext cx="3810000" cy="220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472" name="TextBox 2"/>
            <p:cNvSpPr txBox="1">
              <a:spLocks noChangeArrowheads="1"/>
            </p:cNvSpPr>
            <p:nvPr/>
          </p:nvSpPr>
          <p:spPr bwMode="auto">
            <a:xfrm>
              <a:off x="462989" y="1996470"/>
              <a:ext cx="318882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Lack of Interest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&amp;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Forget to Register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05463" y="608013"/>
            <a:ext cx="3233737" cy="1677987"/>
            <a:chOff x="4876800" y="0"/>
            <a:chExt cx="3810000" cy="2209800"/>
          </a:xfrm>
        </p:grpSpPr>
        <p:sp>
          <p:nvSpPr>
            <p:cNvPr id="6" name="Oval 5"/>
            <p:cNvSpPr/>
            <p:nvPr/>
          </p:nvSpPr>
          <p:spPr>
            <a:xfrm>
              <a:off x="4876800" y="0"/>
              <a:ext cx="3810000" cy="2209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470" name="TextBox 6"/>
            <p:cNvSpPr txBox="1">
              <a:spLocks noChangeArrowheads="1"/>
            </p:cNvSpPr>
            <p:nvPr/>
          </p:nvSpPr>
          <p:spPr bwMode="auto">
            <a:xfrm>
              <a:off x="5833751" y="102339"/>
              <a:ext cx="1896103" cy="190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400" b="1" u="sng">
                  <a:solidFill>
                    <a:srgbClr val="008000"/>
                  </a:solidFill>
                </a:rPr>
                <a:t>Age</a:t>
              </a:r>
            </a:p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</a:rPr>
                <a:t>Young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791200" y="2514600"/>
            <a:ext cx="3048000" cy="2057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5350" y="28194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u="sng">
                <a:solidFill>
                  <a:srgbClr val="008000"/>
                </a:solidFill>
              </a:rPr>
              <a:t>Education</a:t>
            </a:r>
          </a:p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uneducated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4724400"/>
            <a:ext cx="3048000" cy="20193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5033963"/>
            <a:ext cx="19161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u="sng">
                <a:solidFill>
                  <a:srgbClr val="008000"/>
                </a:solidFill>
              </a:rPr>
              <a:t>Income</a:t>
            </a:r>
          </a:p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Poor</a:t>
            </a:r>
          </a:p>
        </p:txBody>
      </p:sp>
      <p:cxnSp>
        <p:nvCxnSpPr>
          <p:cNvPr id="13" name="Straight Connector 12"/>
          <p:cNvCxnSpPr>
            <a:stCxn id="6" idx="2"/>
            <a:endCxn id="2" idx="6"/>
          </p:cNvCxnSpPr>
          <p:nvPr/>
        </p:nvCxnSpPr>
        <p:spPr>
          <a:xfrm flipH="1">
            <a:off x="3962400" y="1447800"/>
            <a:ext cx="1643063" cy="164623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flipH="1" flipV="1">
            <a:off x="3962400" y="3094038"/>
            <a:ext cx="1828800" cy="44926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2" idx="6"/>
          </p:cNvCxnSpPr>
          <p:nvPr/>
        </p:nvCxnSpPr>
        <p:spPr>
          <a:xfrm flipH="1" flipV="1">
            <a:off x="3962400" y="3094038"/>
            <a:ext cx="1828800" cy="264001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8575" y="1135063"/>
            <a:ext cx="1517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Why?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77000" y="-76200"/>
            <a:ext cx="1563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smtClean="0">
                <a:solidFill>
                  <a:srgbClr val="FFFF00"/>
                </a:solidFill>
              </a:rPr>
              <a:t>Campaign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Finance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9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1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1518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3151188" y="0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750"/>
            <a:ext cx="2743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omgtoptens.com/wp-content/uploads/2012/09/usa-flag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7225"/>
            <a:ext cx="7366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barackobama.net/pictures/barack-obam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343400"/>
            <a:ext cx="16970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5762" r="23950"/>
          <a:stretch>
            <a:fillRect/>
          </a:stretch>
        </p:blipFill>
        <p:spPr bwMode="auto">
          <a:xfrm>
            <a:off x="7280275" y="4343400"/>
            <a:ext cx="17129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NRA</a:t>
            </a:r>
          </a:p>
          <a:p>
            <a:pPr lvl="1" eaLnBrk="1" hangingPunct="1"/>
            <a:r>
              <a:rPr lang="en-US" sz="3200" smtClean="0"/>
              <a:t>National rifle association</a:t>
            </a:r>
          </a:p>
          <a:p>
            <a:pPr eaLnBrk="1" hangingPunct="1"/>
            <a:r>
              <a:rPr lang="en-US" sz="4800" b="1" smtClean="0"/>
              <a:t>NEA</a:t>
            </a:r>
          </a:p>
          <a:p>
            <a:pPr lvl="1" eaLnBrk="1" hangingPunct="1"/>
            <a:r>
              <a:rPr lang="en-US" sz="3200" smtClean="0"/>
              <a:t>National Educator Association</a:t>
            </a:r>
          </a:p>
          <a:p>
            <a:pPr eaLnBrk="1" hangingPunct="1"/>
            <a:endParaRPr lang="en-US" sz="4800" b="1" smtClean="0"/>
          </a:p>
        </p:txBody>
      </p:sp>
      <p:pic>
        <p:nvPicPr>
          <p:cNvPr id="2050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488"/>
            <a:ext cx="29622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earce.dietrich\AppData\Local\Microsoft\Windows\Temporary Internet Files\Content.IE5\UHPARGJF\MM9002852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27475"/>
            <a:ext cx="2209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2458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25" y="3657600"/>
            <a:ext cx="43719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Democratic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Liberal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help people (high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protect our rights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0900" y="3657600"/>
            <a:ext cx="4483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Republican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Conservative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People should help themselves (low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enforce traditional beliefs</a:t>
            </a:r>
          </a:p>
        </p:txBody>
      </p:sp>
      <p:pic>
        <p:nvPicPr>
          <p:cNvPr id="3078" name="Picture 6" descr="http://www.barackobama.net/pictures/barack-obam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37163"/>
            <a:ext cx="1143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666" r="16269"/>
          <a:stretch>
            <a:fillRect/>
          </a:stretch>
        </p:blipFill>
        <p:spPr bwMode="auto">
          <a:xfrm>
            <a:off x="7931150" y="5257800"/>
            <a:ext cx="11366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256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earce.dietrich\AppData\Local\Microsoft\Windows\Temporary Internet Files\Content.IE5\UHPARGJF\MC9001010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32225"/>
            <a:ext cx="2597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earce.dietrich\AppData\Local\Microsoft\Windows\Temporary Internet Files\Content.IE5\31CLG04C\MC9000592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429125"/>
            <a:ext cx="15208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20038944">
            <a:off x="2624138" y="42497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6375" y="5656263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Want Gun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390900" y="3048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26627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0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2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663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5334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4724400" y="0"/>
            <a:ext cx="1447800" cy="1741488"/>
            <a:chOff x="4953000" y="152400"/>
            <a:chExt cx="1447800" cy="1582665"/>
          </a:xfrm>
        </p:grpSpPr>
        <p:pic>
          <p:nvPicPr>
            <p:cNvPr id="276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2" name="TextBox 7"/>
            <p:cNvSpPr txBox="1">
              <a:spLocks noChangeArrowheads="1"/>
            </p:cNvSpPr>
            <p:nvPr/>
          </p:nvSpPr>
          <p:spPr bwMode="auto">
            <a:xfrm>
              <a:off x="4953000" y="1399309"/>
              <a:ext cx="1447800" cy="335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770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324600" y="6096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3622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</a:rPr>
              <a:t>NRLC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t="1563" r="26981" b="64063"/>
          <a:stretch>
            <a:fillRect/>
          </a:stretch>
        </p:blipFill>
        <p:spPr bwMode="auto">
          <a:xfrm>
            <a:off x="228600" y="51054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285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799992">
            <a:off x="2057400" y="2743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81200" y="3886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892648">
            <a:off x="2938463" y="5224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3733800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572000" y="3962400"/>
            <a:ext cx="6858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9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2895600" y="3124200"/>
            <a:ext cx="157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a lot more $$$</a:t>
            </a: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auto">
          <a:xfrm>
            <a:off x="6934200" y="4572000"/>
            <a:ext cx="2133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2648546">
            <a:off x="6292850" y="4843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1150"/>
            <a:ext cx="1219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330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Result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about Money</a:t>
            </a:r>
          </a:p>
          <a:p>
            <a:pPr eaLnBrk="1" hangingPunct="1"/>
            <a:r>
              <a:rPr lang="en-US" smtClean="0"/>
              <a:t>Money is more important than fixing issues</a:t>
            </a:r>
          </a:p>
          <a:p>
            <a:pPr eaLnBrk="1" hangingPunct="1"/>
            <a:r>
              <a:rPr lang="en-US" smtClean="0"/>
              <a:t>Money is more important than the People?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867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1388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08413"/>
            <a:ext cx="1851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7938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194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$600,000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46863" y="5770563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072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650" y="5799138"/>
            <a:ext cx="2081213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175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229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$1,500,000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24625" y="5791200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76600" y="152400"/>
            <a:ext cx="1773238" cy="1322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2771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4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971800" y="-82550"/>
            <a:ext cx="2363788" cy="2133600"/>
          </a:xfrm>
          <a:prstGeom prst="noSmoking">
            <a:avLst>
              <a:gd name="adj" fmla="val 74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Who/what is the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TV</a:t>
            </a:r>
          </a:p>
          <a:p>
            <a:r>
              <a:rPr lang="en-US" sz="3600" dirty="0" smtClean="0"/>
              <a:t>Radio</a:t>
            </a:r>
          </a:p>
          <a:p>
            <a:r>
              <a:rPr lang="en-US" sz="3600" dirty="0" smtClean="0"/>
              <a:t>Newspapers</a:t>
            </a:r>
          </a:p>
          <a:p>
            <a:r>
              <a:rPr lang="en-US" sz="3600" dirty="0" smtClean="0"/>
              <a:t>Internet Websites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2702" r="4773" b="9375"/>
          <a:stretch/>
        </p:blipFill>
        <p:spPr bwMode="auto">
          <a:xfrm>
            <a:off x="4572000" y="2739580"/>
            <a:ext cx="4541520" cy="39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thedailyrock.com/wp-content/uploads/fox-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7000" y="2436388"/>
            <a:ext cx="6197599" cy="4455902"/>
            <a:chOff x="2667000" y="2436388"/>
            <a:chExt cx="6197599" cy="4455902"/>
          </a:xfrm>
        </p:grpSpPr>
        <p:pic>
          <p:nvPicPr>
            <p:cNvPr id="1034" name="Picture 10" descr="http://www.clipartguide.com/_named_clipart_images/0511-0810-3119-1760_Cartoon_of_a_Radio_Announcer_in_the_Studio_clipart_ima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436388"/>
              <a:ext cx="3911599" cy="417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clker.com/cliparts/c/6/d/7/1197122845337673748paulshannon_Old_Timey_Radio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4790"/>
              <a:ext cx="2743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5" name="Picture 11" descr="C:\Users\pearce.dietrich\AppData\Local\Microsoft\Windows\Temporary Internet Files\Content.IE5\W5XC5IF5\MC9003710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95" y="3109150"/>
            <a:ext cx="4150005" cy="36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cho-media.com/samples/RoanokeTim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5219"/>
            <a:ext cx="3163569" cy="28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8997" y="152400"/>
            <a:ext cx="19631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</p:txBody>
      </p:sp>
    </p:spTree>
    <p:extLst>
      <p:ext uri="{BB962C8B-B14F-4D97-AF65-F5344CB8AC3E}">
        <p14:creationId xmlns:p14="http://schemas.microsoft.com/office/powerpoint/2010/main" val="35261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What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d</a:t>
            </a:r>
            <a:r>
              <a:rPr lang="en-US" sz="5400" b="1" dirty="0" smtClean="0">
                <a:solidFill>
                  <a:schemeClr val="bg1"/>
                </a:solidFill>
              </a:rPr>
              <a:t>o they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Do?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</p:txBody>
      </p:sp>
    </p:spTree>
    <p:extLst>
      <p:ext uri="{BB962C8B-B14F-4D97-AF65-F5344CB8AC3E}">
        <p14:creationId xmlns:p14="http://schemas.microsoft.com/office/powerpoint/2010/main" val="22334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115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pic>
        <p:nvPicPr>
          <p:cNvPr id="43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51063"/>
            <a:ext cx="19875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51063"/>
            <a:ext cx="20081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hinkprogress.org/wp-content/uploads/2008/07/billboardwe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29" y="4513036"/>
            <a:ext cx="42608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82054" y="4111854"/>
            <a:ext cx="3825421" cy="2844341"/>
            <a:chOff x="5222875" y="4054475"/>
            <a:chExt cx="3825421" cy="2844341"/>
          </a:xfrm>
        </p:grpSpPr>
        <p:pic>
          <p:nvPicPr>
            <p:cNvPr id="2052" name="Picture 4" descr="http://i.usatoday.net/communitymanager/_photos/on-politics/2012/02/28/romney-kidrockx-lar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054475"/>
              <a:ext cx="3505200" cy="263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100" y="5817502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879" y="5817502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100" y="6051550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5692770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990" y="5975350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5" y="6084202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704" y="6092366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pearce.dietrich\AppData\Local\Microsoft\Windows\Temporary Internet Files\Content.IE5\31CLG04C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846" y="6025243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2.bp.blogspot.com/-3XKTsfEvQMA/TfbQ-MD1wnI/AAAAAAAAA6A/prMjF1VNF-c/s1600/NH+GOP+debate+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147452"/>
            <a:ext cx="4352925" cy="25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4147452"/>
            <a:ext cx="914400" cy="252639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73738" y="4026923"/>
            <a:ext cx="2576513" cy="2812256"/>
            <a:chOff x="1090612" y="319087"/>
            <a:chExt cx="2576513" cy="2812256"/>
          </a:xfrm>
        </p:grpSpPr>
        <p:pic>
          <p:nvPicPr>
            <p:cNvPr id="2054" name="Picture 6" descr="http://eduscapes.com/sessions/virtual/virtualnav1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2" y="319087"/>
              <a:ext cx="2576513" cy="225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http://www.huntingtondems.org/images/Democrats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7" y="2438400"/>
              <a:ext cx="866447" cy="64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 descr="http://www.marinettecountygop.org/vertical/Sites/%7B147427DF-5122-4396-931C-D1EDA83B1204%7D/uploads/GOP-Elephant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868" y="2438400"/>
              <a:ext cx="923924" cy="69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3" grpId="0" animBg="1"/>
      <p:bldP spid="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Who?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TV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Newspaper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Websites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362200"/>
            <a:ext cx="35052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What?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Keep citizens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informed</a:t>
            </a: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62400" y="4114800"/>
            <a:ext cx="1219200" cy="0"/>
          </a:xfrm>
          <a:prstGeom prst="straightConnector1">
            <a:avLst/>
          </a:prstGeom>
          <a:ln w="1301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Media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68997" y="152400"/>
            <a:ext cx="19631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</p:txBody>
      </p:sp>
    </p:spTree>
    <p:extLst>
      <p:ext uri="{BB962C8B-B14F-4D97-AF65-F5344CB8AC3E}">
        <p14:creationId xmlns:p14="http://schemas.microsoft.com/office/powerpoint/2010/main" val="12284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Identify Candidates</a:t>
            </a:r>
          </a:p>
          <a:p>
            <a:pPr lvl="1"/>
            <a:r>
              <a:rPr lang="en-US" dirty="0" smtClean="0"/>
              <a:t>Emphasize issues</a:t>
            </a:r>
          </a:p>
          <a:p>
            <a:pPr lvl="1"/>
            <a:r>
              <a:rPr lang="en-US" dirty="0" smtClean="0"/>
              <a:t>Write editorials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8997" y="152400"/>
            <a:ext cx="19631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2209" y="2442389"/>
            <a:ext cx="5560818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Why is it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Important to keep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citizens informed?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1411" y="2593538"/>
            <a:ext cx="5291385" cy="258532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Citizens choose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</a:t>
            </a:r>
            <a:r>
              <a:rPr lang="en-US" sz="5400" b="1" dirty="0" smtClean="0">
                <a:solidFill>
                  <a:srgbClr val="FFFF00"/>
                </a:solidFill>
              </a:rPr>
              <a:t>he leaders of our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Government.</a:t>
            </a:r>
          </a:p>
        </p:txBody>
      </p:sp>
      <p:pic>
        <p:nvPicPr>
          <p:cNvPr id="2054" name="Picture 6" descr="Old Styled Tv Se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4758"/>
            <a:ext cx="33528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ewscorpse.com/Pix/libby_verd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87" y="4114800"/>
            <a:ext cx="2210813" cy="16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DbjIrwDsx9VDW07hLqTfmKvqTlJUxPTeEIP8YnADbUHYpRjaj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3298"/>
          <a:stretch/>
        </p:blipFill>
        <p:spPr bwMode="auto">
          <a:xfrm>
            <a:off x="228599" y="3886200"/>
            <a:ext cx="2979737" cy="2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57400" y="2900146"/>
            <a:ext cx="1981200" cy="1620657"/>
          </a:xfrm>
          <a:prstGeom prst="wedgeEllipseCallout">
            <a:avLst>
              <a:gd name="adj1" fmla="val -62651"/>
              <a:gd name="adj2" fmla="val 483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 am running for president!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4572000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www.colleenhammond.com/wp-content/uploads/2011/08/watching-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710474"/>
            <a:ext cx="1759329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6042976" y="4601241"/>
            <a:ext cx="1371600" cy="7900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3215" y="3011685"/>
            <a:ext cx="3352800" cy="3688080"/>
            <a:chOff x="2895600" y="2979358"/>
            <a:chExt cx="3352800" cy="3688080"/>
          </a:xfrm>
        </p:grpSpPr>
        <p:pic>
          <p:nvPicPr>
            <p:cNvPr id="14" name="Picture 6" descr="Old Styled Tv Se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979358"/>
              <a:ext cx="3352800" cy="368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images.rcp.realclearpolitics.com/30997_5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962400"/>
              <a:ext cx="2296077" cy="195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misanthropology101.files.wordpress.com/2012/10/chicago-tribune-monroe-harbor-editori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2550"/>
            <a:ext cx="3380868" cy="45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does the media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Keep Citizens informed</a:t>
            </a:r>
          </a:p>
          <a:p>
            <a:pPr lvl="1"/>
            <a:r>
              <a:rPr lang="en-US" dirty="0" smtClean="0"/>
              <a:t>Create Political Cartoons</a:t>
            </a:r>
          </a:p>
          <a:p>
            <a:pPr lvl="1"/>
            <a:r>
              <a:rPr lang="en-US" dirty="0" smtClean="0"/>
              <a:t>Publish op-ed pieces</a:t>
            </a:r>
          </a:p>
          <a:p>
            <a:pPr lvl="1"/>
            <a:r>
              <a:rPr lang="en-US" dirty="0" smtClean="0"/>
              <a:t>Broadcast different points of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8997" y="152400"/>
            <a:ext cx="19631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Who?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Specific ways?</a:t>
            </a:r>
          </a:p>
        </p:txBody>
      </p:sp>
      <p:pic>
        <p:nvPicPr>
          <p:cNvPr id="8" name="Picture 2" descr="http://www.cityprofile.com/forum/attachments/national-politics-debate/27826d1311102858-funny-political-cartoons-memes-obama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7" y="3276600"/>
            <a:ext cx="48768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ycflyfishing.com/Newsday%20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3192"/>
            <a:ext cx="4410075" cy="3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.gawkerassets.com/assets/images/12/2011/03/medium_point-counterpoint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64" y="4011068"/>
            <a:ext cx="4708137" cy="26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helps us understand campaigns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fact from fiction</a:t>
            </a:r>
          </a:p>
          <a:p>
            <a:r>
              <a:rPr lang="en-US" dirty="0" smtClean="0"/>
              <a:t>Detecting Bias</a:t>
            </a:r>
          </a:p>
          <a:p>
            <a:r>
              <a:rPr lang="en-US" dirty="0" smtClean="0"/>
              <a:t>Evaluating Sources</a:t>
            </a:r>
          </a:p>
          <a:p>
            <a:r>
              <a:rPr lang="en-US" dirty="0" smtClean="0"/>
              <a:t>Identify Propaganda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80596" y="2971800"/>
            <a:ext cx="4311004" cy="3792106"/>
            <a:chOff x="152400" y="914400"/>
            <a:chExt cx="4311004" cy="3792106"/>
          </a:xfrm>
        </p:grpSpPr>
        <p:pic>
          <p:nvPicPr>
            <p:cNvPr id="4" name="Picture 2" descr="C:\Users\pearce.dietrich\AppData\Local\Microsoft\Windows\Temporary Internet Files\Content.IE5\SSIR7ZMA\MC90037106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4311004" cy="379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647221">
              <a:off x="1469403" y="2094459"/>
              <a:ext cx="1672446" cy="206210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TV ad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against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Romney 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False!!!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304800" y="144780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04800" y="20587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04800" y="26683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04800" y="3277910"/>
            <a:ext cx="533400" cy="6844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blog.peopleclues.com/wp-content/uploads/2012/08/ffi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67200"/>
            <a:ext cx="3810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fan of the Virginia Tech Hokies supports his team outside the stadium prior to Virginia Tech plays the Michigan Wolverines during the Allstate Sugar Bowl at Mercedes-Benz Superdome on January 3, 2012 in New Orleans, Louisiana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18855"/>
          <a:stretch/>
        </p:blipFill>
        <p:spPr bwMode="auto">
          <a:xfrm>
            <a:off x="1143000" y="4056787"/>
            <a:ext cx="2899065" cy="27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707526">
            <a:off x="1220388" y="4907133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BIASED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socialpsychologyeye.files.wordpress.com/2011/05/research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5181"/>
            <a:ext cx="2951921" cy="19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mphis.edu/crow/images/research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7857" r="2614" b="14088"/>
          <a:stretch/>
        </p:blipFill>
        <p:spPr bwMode="auto">
          <a:xfrm>
            <a:off x="304800" y="4080310"/>
            <a:ext cx="5812189" cy="25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Old Styled Tv Set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6" y="2916738"/>
            <a:ext cx="3505200" cy="37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go.bloomberg.com/political-capital/files/2012/09/0919-obama-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6" y="4068687"/>
            <a:ext cx="2400292" cy="1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Policy: The Plan for our government</a:t>
            </a:r>
          </a:p>
          <a:p>
            <a:r>
              <a:rPr lang="en-US" dirty="0" smtClean="0"/>
              <a:t>Media will focus on selected issues</a:t>
            </a:r>
          </a:p>
          <a:p>
            <a:r>
              <a:rPr lang="en-US" dirty="0" smtClean="0"/>
              <a:t>Media will offer a forum</a:t>
            </a:r>
          </a:p>
          <a:p>
            <a:pPr lvl="1"/>
            <a:r>
              <a:rPr lang="en-US" dirty="0" smtClean="0"/>
              <a:t>Televised Debate</a:t>
            </a:r>
          </a:p>
          <a:p>
            <a:r>
              <a:rPr lang="en-US" dirty="0" smtClean="0"/>
              <a:t>Media Holds Government accountable</a:t>
            </a:r>
          </a:p>
          <a:p>
            <a:pPr lvl="1"/>
            <a:r>
              <a:rPr lang="en-US" dirty="0" smtClean="0"/>
              <a:t>Call them out when they do wrong</a:t>
            </a:r>
            <a:endParaRPr lang="en-US" dirty="0"/>
          </a:p>
        </p:txBody>
      </p:sp>
      <p:pic>
        <p:nvPicPr>
          <p:cNvPr id="3074" name="Picture 2" descr="http://4.bp.blogspot.com/_K1fewZqTsTY/TBN5_t00f7I/AAAAAAAADuk/MwfhjBOh5Jg/s1600/10_0612_fwb-daily-ne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5"/>
          <a:stretch/>
        </p:blipFill>
        <p:spPr bwMode="auto">
          <a:xfrm>
            <a:off x="5715000" y="3429000"/>
            <a:ext cx="3181350" cy="31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shingtonpost.com/rf/image_606w/2010-2019/WashingtonPost/2012/10/04/Business/Images/Presidential_Debate-0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27957"/>
            <a:ext cx="3876674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corpse.com/Pix/Campaign2012/romney-gotc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8"/>
          <a:stretch/>
        </p:blipFill>
        <p:spPr bwMode="auto">
          <a:xfrm>
            <a:off x="6120534" y="4343400"/>
            <a:ext cx="2755034" cy="2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2247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organized to win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31152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influence policy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0"/>
          </p:cNvCxnSpPr>
          <p:nvPr/>
        </p:nvCxnSpPr>
        <p:spPr>
          <a:xfrm>
            <a:off x="6781800" y="1828800"/>
            <a:ext cx="0" cy="19367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13" idx="0"/>
          </p:cNvCxnSpPr>
          <p:nvPr/>
        </p:nvCxnSpPr>
        <p:spPr>
          <a:xfrm>
            <a:off x="6781800" y="2916238"/>
            <a:ext cx="0" cy="39528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7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73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pic>
        <p:nvPicPr>
          <p:cNvPr id="4098" name="Picture 2" descr="http://blog.mikegalante.com/wp-content/uploads/2011/03/winning-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94200"/>
            <a:ext cx="34226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6913" y="3449638"/>
            <a:ext cx="2611437" cy="3243262"/>
            <a:chOff x="696793" y="3450114"/>
            <a:chExt cx="2611077" cy="3242095"/>
          </a:xfrm>
        </p:grpSpPr>
        <p:pic>
          <p:nvPicPr>
            <p:cNvPr id="4100" name="Picture 4" descr="http://4.bp.blogspot.com/_qq9JAJc7KRI/THhry2cKONI/AAAAAAAACSA/i0_he52L9uY/s1600/Just+a+B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7" t="6441" r="14462" b="7642"/>
            <a:stretch/>
          </p:blipFill>
          <p:spPr bwMode="auto">
            <a:xfrm>
              <a:off x="696793" y="3471027"/>
              <a:ext cx="2244891" cy="32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67" name="TextBox 7"/>
            <p:cNvSpPr txBox="1">
              <a:spLocks noChangeArrowheads="1"/>
            </p:cNvSpPr>
            <p:nvPr/>
          </p:nvSpPr>
          <p:spPr bwMode="auto">
            <a:xfrm rot="1139112">
              <a:off x="997429" y="3450114"/>
              <a:ext cx="2310441" cy="6463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</a:rPr>
                <a:t>Republican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policy</a:t>
            </a:r>
            <a:r>
              <a:rPr lang="en-US" dirty="0" smtClean="0">
                <a:solidFill>
                  <a:schemeClr val="bg1"/>
                </a:solidFill>
              </a:rPr>
              <a:t>…write the rules!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Influence policy…write the rules!</a:t>
            </a:r>
            <a:endParaRPr lang="en-US" dirty="0"/>
          </a:p>
        </p:txBody>
      </p:sp>
      <p:pic>
        <p:nvPicPr>
          <p:cNvPr id="5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9525"/>
            <a:ext cx="1856132" cy="18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9525"/>
            <a:ext cx="2078182" cy="18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21781" r="12642" b="15530"/>
          <a:stretch/>
        </p:blipFill>
        <p:spPr bwMode="auto">
          <a:xfrm>
            <a:off x="2057400" y="2706909"/>
            <a:ext cx="5237018" cy="40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2247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organized to win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31152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influence policy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0"/>
          </p:cNvCxnSpPr>
          <p:nvPr/>
        </p:nvCxnSpPr>
        <p:spPr>
          <a:xfrm>
            <a:off x="6781800" y="1828800"/>
            <a:ext cx="0" cy="19367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13" idx="0"/>
          </p:cNvCxnSpPr>
          <p:nvPr/>
        </p:nvCxnSpPr>
        <p:spPr>
          <a:xfrm>
            <a:off x="6781800" y="2916238"/>
            <a:ext cx="0" cy="39528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4"/>
            <a:endCxn id="14" idx="0"/>
          </p:cNvCxnSpPr>
          <p:nvPr/>
        </p:nvCxnSpPr>
        <p:spPr>
          <a:xfrm>
            <a:off x="6781800" y="4205288"/>
            <a:ext cx="0" cy="393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7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73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76800" y="4598988"/>
            <a:ext cx="3810000" cy="893762"/>
            <a:chOff x="4876800" y="4599710"/>
            <a:chExt cx="3810000" cy="893618"/>
          </a:xfrm>
        </p:grpSpPr>
        <p:sp>
          <p:nvSpPr>
            <p:cNvPr id="14" name="Oval 13"/>
            <p:cNvSpPr/>
            <p:nvPr/>
          </p:nvSpPr>
          <p:spPr>
            <a:xfrm>
              <a:off x="4876800" y="4599710"/>
              <a:ext cx="3810000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71" name="TextBox 22"/>
            <p:cNvSpPr txBox="1">
              <a:spLocks noChangeArrowheads="1"/>
            </p:cNvSpPr>
            <p:nvPr/>
          </p:nvSpPr>
          <p:spPr bwMode="auto">
            <a:xfrm>
              <a:off x="4876800" y="4815686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Liberal and Conservative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47650" y="4488430"/>
            <a:ext cx="3375025" cy="2192337"/>
            <a:chOff x="455533" y="4394201"/>
            <a:chExt cx="3375183" cy="2192406"/>
          </a:xfrm>
        </p:grpSpPr>
        <p:grpSp>
          <p:nvGrpSpPr>
            <p:cNvPr id="5144" name="Group 76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5146" name="Group 7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55533" y="4394201"/>
                  <a:ext cx="1697117" cy="2192406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6699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133600" y="4394201"/>
                  <a:ext cx="1697116" cy="219240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6699FF"/>
                    </a:solidFill>
                  </a:endParaRPr>
                </a:p>
              </p:txBody>
            </p:sp>
          </p:grpSp>
          <p:cxnSp>
            <p:nvCxnSpPr>
              <p:cNvPr id="80" name="Straight Arrow Connector 79"/>
              <p:cNvCxnSpPr>
                <a:stCxn id="82" idx="1"/>
                <a:endCxn id="83" idx="3"/>
              </p:cNvCxnSpPr>
              <p:nvPr/>
            </p:nvCxnSpPr>
            <p:spPr>
              <a:xfrm>
                <a:off x="455533" y="5491198"/>
                <a:ext cx="3375183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8" name="TextBox 80"/>
              <p:cNvSpPr txBox="1">
                <a:spLocks noChangeArrowheads="1"/>
              </p:cNvSpPr>
              <p:nvPr/>
            </p:nvSpPr>
            <p:spPr bwMode="auto">
              <a:xfrm>
                <a:off x="2265736" y="6124545"/>
                <a:ext cx="15649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Conservative</a:t>
                </a:r>
              </a:p>
            </p:txBody>
          </p:sp>
        </p:grpSp>
        <p:sp>
          <p:nvSpPr>
            <p:cNvPr id="5145" name="TextBox 77"/>
            <p:cNvSpPr txBox="1">
              <a:spLocks noChangeArrowheads="1"/>
            </p:cNvSpPr>
            <p:nvPr/>
          </p:nvSpPr>
          <p:spPr bwMode="auto">
            <a:xfrm>
              <a:off x="480405" y="4454687"/>
              <a:ext cx="8987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Liberal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28600" y="1524000"/>
            <a:ext cx="8686800" cy="0"/>
          </a:xfrm>
          <a:prstGeom prst="straightConnector1">
            <a:avLst/>
          </a:prstGeom>
          <a:ln w="165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5240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Liberal Views</a:t>
            </a:r>
            <a:endParaRPr lang="en-US" sz="2800" b="1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52400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5D37"/>
                </a:solidFill>
              </a:rPr>
              <a:t>Conservative Views</a:t>
            </a:r>
            <a:endParaRPr lang="en-US" sz="2800" b="1" dirty="0">
              <a:solidFill>
                <a:srgbClr val="FF5D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Political Spectrum</a:t>
            </a:r>
          </a:p>
          <a:p>
            <a:pPr algn="ctr"/>
            <a:r>
              <a:rPr lang="en-US" sz="2000" dirty="0" smtClean="0"/>
              <a:t>Political Parties have both Liberal and conservative views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990600"/>
            <a:ext cx="0" cy="457200"/>
          </a:xfrm>
          <a:prstGeom prst="line">
            <a:avLst/>
          </a:prstGeom>
          <a:ln w="130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0" y="1066800"/>
            <a:ext cx="0" cy="457200"/>
          </a:xfrm>
          <a:prstGeom prst="line">
            <a:avLst/>
          </a:prstGeom>
          <a:ln w="1301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2895600"/>
            <a:ext cx="3124200" cy="3785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Higher Taxes, Gov’t help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Pro Choice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For Affirmative Action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Against Death Penalty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For Public Schools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For Stem Cell Research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Fix Global Warming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Gun 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2936081"/>
            <a:ext cx="34290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Lower Taxes, No Gov’t help 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Pro Life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Against Affirmative Action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For Death Penalty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Vouchers and Private Schools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Against Stem Cell Research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Global Warming is not real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Gun Freedom</a:t>
            </a:r>
          </a:p>
        </p:txBody>
      </p:sp>
      <p:pic>
        <p:nvPicPr>
          <p:cNvPr id="1027" name="Picture 3" descr="C:\Users\pearce.dietrich\AppData\Local\Microsoft\Windows\Temporary Internet Files\Content.IE5\BW5ETRNW\MC900437787[1].wmf"/>
          <p:cNvPicPr>
            <a:picLocks noChangeAspect="1" noChangeArrowheads="1"/>
          </p:cNvPicPr>
          <p:nvPr/>
        </p:nvPicPr>
        <p:blipFill>
          <a:blip r:embed="rId2" cstate="print"/>
          <a:srcRect r="45855" b="54752"/>
          <a:stretch>
            <a:fillRect/>
          </a:stretch>
        </p:blipFill>
        <p:spPr bwMode="auto">
          <a:xfrm>
            <a:off x="0" y="1828800"/>
            <a:ext cx="762000" cy="555397"/>
          </a:xfrm>
          <a:prstGeom prst="rect">
            <a:avLst/>
          </a:prstGeom>
          <a:noFill/>
        </p:spPr>
      </p:pic>
      <p:pic>
        <p:nvPicPr>
          <p:cNvPr id="1028" name="Picture 4" descr="C:\Users\pearce.dietrich\AppData\Local\Microsoft\Windows\Temporary Internet Files\Content.IE5\C074A4C2\MC900437785[1].wmf"/>
          <p:cNvPicPr>
            <a:picLocks noChangeAspect="1" noChangeArrowheads="1"/>
          </p:cNvPicPr>
          <p:nvPr/>
        </p:nvPicPr>
        <p:blipFill>
          <a:blip r:embed="rId3" cstate="print"/>
          <a:srcRect r="35542" b="54752"/>
          <a:stretch>
            <a:fillRect/>
          </a:stretch>
        </p:blipFill>
        <p:spPr bwMode="auto">
          <a:xfrm>
            <a:off x="8305800" y="1752600"/>
            <a:ext cx="838200" cy="5966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1836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“open-minded”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01656" y="533400"/>
            <a:ext cx="152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“traditional”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73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2247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organized to win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31152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influence policy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0"/>
          </p:cNvCxnSpPr>
          <p:nvPr/>
        </p:nvCxnSpPr>
        <p:spPr>
          <a:xfrm>
            <a:off x="6781800" y="1828800"/>
            <a:ext cx="0" cy="19367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13" idx="0"/>
          </p:cNvCxnSpPr>
          <p:nvPr/>
        </p:nvCxnSpPr>
        <p:spPr>
          <a:xfrm>
            <a:off x="6781800" y="2916238"/>
            <a:ext cx="0" cy="39528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4"/>
            <a:endCxn id="14" idx="0"/>
          </p:cNvCxnSpPr>
          <p:nvPr/>
        </p:nvCxnSpPr>
        <p:spPr>
          <a:xfrm>
            <a:off x="6781800" y="4205288"/>
            <a:ext cx="0" cy="393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15" idx="0"/>
          </p:cNvCxnSpPr>
          <p:nvPr/>
        </p:nvCxnSpPr>
        <p:spPr>
          <a:xfrm>
            <a:off x="6781800" y="5492750"/>
            <a:ext cx="0" cy="3952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7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73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76800" y="4598988"/>
            <a:ext cx="3810000" cy="893762"/>
            <a:chOff x="4876800" y="4599710"/>
            <a:chExt cx="3810000" cy="893618"/>
          </a:xfrm>
        </p:grpSpPr>
        <p:sp>
          <p:nvSpPr>
            <p:cNvPr id="14" name="Oval 13"/>
            <p:cNvSpPr/>
            <p:nvPr/>
          </p:nvSpPr>
          <p:spPr>
            <a:xfrm>
              <a:off x="4876800" y="4599710"/>
              <a:ext cx="3810000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71" name="TextBox 22"/>
            <p:cNvSpPr txBox="1">
              <a:spLocks noChangeArrowheads="1"/>
            </p:cNvSpPr>
            <p:nvPr/>
          </p:nvSpPr>
          <p:spPr bwMode="auto">
            <a:xfrm>
              <a:off x="4876800" y="4815686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Liberal and Conservative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76800" y="5888038"/>
            <a:ext cx="3836988" cy="893762"/>
            <a:chOff x="4876800" y="5888182"/>
            <a:chExt cx="3837709" cy="893618"/>
          </a:xfrm>
        </p:grpSpPr>
        <p:sp>
          <p:nvSpPr>
            <p:cNvPr id="15" name="Oval 14"/>
            <p:cNvSpPr/>
            <p:nvPr/>
          </p:nvSpPr>
          <p:spPr>
            <a:xfrm>
              <a:off x="4876800" y="5888182"/>
              <a:ext cx="3810716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69" name="TextBox 25"/>
            <p:cNvSpPr txBox="1">
              <a:spLocks noChangeArrowheads="1"/>
            </p:cNvSpPr>
            <p:nvPr/>
          </p:nvSpPr>
          <p:spPr bwMode="auto">
            <a:xfrm>
              <a:off x="4904509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appeal to the center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70255" y="4481787"/>
            <a:ext cx="3375025" cy="2192338"/>
            <a:chOff x="455533" y="4394201"/>
            <a:chExt cx="3375183" cy="2192406"/>
          </a:xfrm>
        </p:grpSpPr>
        <p:grpSp>
          <p:nvGrpSpPr>
            <p:cNvPr id="5151" name="Group 43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5159" name="Group 3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grpSp>
              <p:nvGrpSpPr>
                <p:cNvPr id="5161" name="Group 17"/>
                <p:cNvGrpSpPr>
                  <a:grpSpLocks/>
                </p:cNvGrpSpPr>
                <p:nvPr/>
              </p:nvGrpSpPr>
              <p:grpSpPr bwMode="auto">
                <a:xfrm>
                  <a:off x="455533" y="4394201"/>
                  <a:ext cx="3375183" cy="2192406"/>
                  <a:chOff x="455533" y="4394201"/>
                  <a:chExt cx="3375183" cy="219240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55533" y="4394201"/>
                    <a:ext cx="1697116" cy="2192406"/>
                  </a:xfrm>
                  <a:prstGeom prst="rect">
                    <a:avLst/>
                  </a:prstGeom>
                  <a:solidFill>
                    <a:srgbClr val="6699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rgbClr val="6699FF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133599" y="4394201"/>
                    <a:ext cx="1697117" cy="219240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6699FF"/>
                      </a:solidFill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>
                  <a:stCxn id="16" idx="1"/>
                  <a:endCxn id="35" idx="3"/>
                </p:cNvCxnSpPr>
                <p:nvPr/>
              </p:nvCxnSpPr>
              <p:spPr>
                <a:xfrm>
                  <a:off x="455533" y="5491198"/>
                  <a:ext cx="3375183" cy="0"/>
                </a:xfrm>
                <a:prstGeom prst="straightConnector1">
                  <a:avLst/>
                </a:prstGeom>
                <a:ln w="76200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6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265736" y="6124545"/>
                  <a:ext cx="15649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solidFill>
                        <a:schemeClr val="bg1"/>
                      </a:solidFill>
                    </a:rPr>
                    <a:t>Conservative</a:t>
                  </a:r>
                </a:p>
              </p:txBody>
            </p:sp>
          </p:grpSp>
          <p:sp>
            <p:nvSpPr>
              <p:cNvPr id="5160" name="TextBox 41"/>
              <p:cNvSpPr txBox="1">
                <a:spLocks noChangeArrowheads="1"/>
              </p:cNvSpPr>
              <p:nvPr/>
            </p:nvSpPr>
            <p:spPr bwMode="auto">
              <a:xfrm>
                <a:off x="480405" y="4454687"/>
                <a:ext cx="8987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Liberal</a:t>
                </a: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1709717" y="5008583"/>
              <a:ext cx="847765" cy="93506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33599" y="4722824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33599" y="5983338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27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3970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981191" y="4722824"/>
              <a:ext cx="304814" cy="158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981191" y="6238933"/>
              <a:ext cx="304814" cy="3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3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962</Words>
  <Application>Microsoft Office PowerPoint</Application>
  <PresentationFormat>On-screen Show (4:3)</PresentationFormat>
  <Paragraphs>337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Checks and Balances in the news</vt:lpstr>
      <vt:lpstr>History of Political Parties</vt:lpstr>
      <vt:lpstr>PowerPoint Presentation</vt:lpstr>
      <vt:lpstr>PowerPoint Presentation</vt:lpstr>
      <vt:lpstr>PowerPoint Presentation</vt:lpstr>
      <vt:lpstr>Influence policy…write the rules!</vt:lpstr>
      <vt:lpstr>PowerPoint Presentation</vt:lpstr>
      <vt:lpstr>PowerPoint Presentation</vt:lpstr>
      <vt:lpstr>PowerPoint Presentation</vt:lpstr>
      <vt:lpstr>Appeal to the Political Center</vt:lpstr>
      <vt:lpstr>PowerPoint Presentation</vt:lpstr>
      <vt:lpstr>PowerPoint Presentation</vt:lpstr>
      <vt:lpstr>PowerPoint Presentation</vt:lpstr>
      <vt:lpstr>Third Parties</vt:lpstr>
      <vt:lpstr>Voter Registration</vt:lpstr>
      <vt:lpstr>Voter Registration</vt:lpstr>
      <vt:lpstr>Voter Registration</vt:lpstr>
      <vt:lpstr>Voter Participation</vt:lpstr>
      <vt:lpstr>Highest Election Turnouts</vt:lpstr>
      <vt:lpstr>PowerPoint Presentation</vt:lpstr>
      <vt:lpstr>Why people do note to vote</vt:lpstr>
      <vt:lpstr>Who doesn’t vote</vt:lpstr>
      <vt:lpstr>PowerPoint Presentation</vt:lpstr>
      <vt:lpstr>PowerPoint Presentation</vt:lpstr>
      <vt:lpstr>Campaign Finance Reform</vt:lpstr>
      <vt:lpstr>PowerPoint Presentation</vt:lpstr>
      <vt:lpstr>PowerPoint Presentation</vt:lpstr>
      <vt:lpstr>Interest Groups</vt:lpstr>
      <vt:lpstr>PowerPoint Presentation</vt:lpstr>
      <vt:lpstr>PowerPoint Presentation</vt:lpstr>
      <vt:lpstr>PowerPoint Presentation</vt:lpstr>
      <vt:lpstr>PowerPoint Presentation</vt:lpstr>
      <vt:lpstr>Result</vt:lpstr>
      <vt:lpstr>Campaign Costs are Rising</vt:lpstr>
      <vt:lpstr>Campaign Costs are Rising</vt:lpstr>
      <vt:lpstr>Campaign Costs are Rising</vt:lpstr>
      <vt:lpstr>PowerPoint Presentation</vt:lpstr>
      <vt:lpstr>Who/what is the Media?</vt:lpstr>
      <vt:lpstr>Media</vt:lpstr>
      <vt:lpstr>Media</vt:lpstr>
      <vt:lpstr>What does the media do?</vt:lpstr>
      <vt:lpstr>What does the media do?</vt:lpstr>
      <vt:lpstr>Media helps us understand campaigns</vt:lpstr>
      <vt:lpstr>Media and Public Policy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31</cp:revision>
  <dcterms:created xsi:type="dcterms:W3CDTF">2012-10-17T21:17:08Z</dcterms:created>
  <dcterms:modified xsi:type="dcterms:W3CDTF">2013-03-12T16:24:44Z</dcterms:modified>
</cp:coreProperties>
</file>