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6" r:id="rId3"/>
    <p:sldId id="257" r:id="rId4"/>
    <p:sldId id="265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C49C0-F0FC-4763-9903-E7F83AF31037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6F9BB-095B-4728-9B5F-78D1E6B2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0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5A4DC-2149-409B-939C-7328EB5FBB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9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2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8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0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0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EE442-9A9D-4982-8C13-61F090ACCA5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181F-C674-48C8-94E5-B972D720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50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0" y="2626816"/>
            <a:ext cx="2667000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Unit 6 – Economics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Terms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Supply and Demand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Types of Economies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Businesses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Banks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Federal reserve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Gov’t Involvement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Globalization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- Tax, Borrow, Spend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Public Goods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Career Planning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- 16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 amendment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3011537"/>
            <a:ext cx="2971800" cy="37702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u="sng" dirty="0" smtClean="0"/>
              <a:t>Unit 5 – State &amp; Local Gov’t</a:t>
            </a:r>
          </a:p>
          <a:p>
            <a:r>
              <a:rPr lang="en-US" sz="2000" dirty="0" smtClean="0"/>
              <a:t>- Federalism</a:t>
            </a:r>
          </a:p>
          <a:p>
            <a:r>
              <a:rPr lang="en-US" sz="2000" dirty="0" smtClean="0"/>
              <a:t>- 10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amendments</a:t>
            </a:r>
          </a:p>
          <a:p>
            <a:r>
              <a:rPr lang="en-US" sz="2000" dirty="0" smtClean="0"/>
              <a:t>- 14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amendment</a:t>
            </a:r>
          </a:p>
          <a:p>
            <a:r>
              <a:rPr lang="en-US" sz="2000" dirty="0" smtClean="0"/>
              <a:t>- State Courts</a:t>
            </a:r>
          </a:p>
          <a:p>
            <a:r>
              <a:rPr lang="en-US" sz="2000" dirty="0" smtClean="0"/>
              <a:t>- Civil &amp; Criminal Law</a:t>
            </a:r>
          </a:p>
          <a:p>
            <a:r>
              <a:rPr lang="en-US" sz="2000" dirty="0" smtClean="0"/>
              <a:t>- Felony &amp; Misdemeanor</a:t>
            </a:r>
          </a:p>
          <a:p>
            <a:r>
              <a:rPr lang="en-US" sz="2000" dirty="0" smtClean="0"/>
              <a:t>- Legislative Branch</a:t>
            </a:r>
          </a:p>
          <a:p>
            <a:r>
              <a:rPr lang="en-US" sz="2000" dirty="0" smtClean="0"/>
              <a:t>- Executive Branch</a:t>
            </a:r>
          </a:p>
          <a:p>
            <a:r>
              <a:rPr lang="en-US" sz="2000" dirty="0" smtClean="0"/>
              <a:t>- Federal Gov’t Powers</a:t>
            </a:r>
            <a:endParaRPr lang="en-US" sz="2000" dirty="0"/>
          </a:p>
          <a:p>
            <a:r>
              <a:rPr lang="en-US" sz="2000" dirty="0" smtClean="0"/>
              <a:t>- State Gov’t Powers</a:t>
            </a:r>
          </a:p>
          <a:p>
            <a:r>
              <a:rPr lang="en-US" sz="2000" dirty="0" smtClean="0"/>
              <a:t>- Local Gov’t Powers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90" y="3180814"/>
            <a:ext cx="3111910" cy="3600986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Unit 4 – Politics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Job of Political Parties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Similarities of Pol. Parties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Platform &amp; Ideology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- 3</a:t>
            </a:r>
            <a:r>
              <a:rPr lang="en-US" sz="2000" baseline="30000" dirty="0" smtClean="0">
                <a:solidFill>
                  <a:schemeClr val="bg1"/>
                </a:solidFill>
              </a:rPr>
              <a:t>rd</a:t>
            </a:r>
            <a:r>
              <a:rPr lang="en-US" sz="2000" dirty="0" smtClean="0">
                <a:solidFill>
                  <a:schemeClr val="bg1"/>
                </a:solidFill>
              </a:rPr>
              <a:t> Parties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Campaign Finance Reform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How Media informs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Media &amp; Campaigns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Registering to Vote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- Who doesn’t Vote &amp; Why?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Electoral College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12216"/>
            <a:ext cx="2666999" cy="2523768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Unit 3 – Nat’l Gov’t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Legislative Branch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Executive Branch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Judicial Branch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Marbury v. Madison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Federal Courts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Bill becomes a law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34675"/>
            <a:ext cx="29718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Unit 2 – Creation of Gov’t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Political Principles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- Significant Documents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 US Constitution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- Preamble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- Articles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- Bill of Rights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   - 1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Amendment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   - 5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 amendment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490" y="86993"/>
            <a:ext cx="3111910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Unit 1 – Citizenship</a:t>
            </a:r>
          </a:p>
          <a:p>
            <a:r>
              <a:rPr lang="en-US" sz="2000" dirty="0" smtClean="0"/>
              <a:t>- 14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Amendment</a:t>
            </a:r>
            <a:endParaRPr lang="en-US" sz="1100" dirty="0" smtClean="0"/>
          </a:p>
          <a:p>
            <a:r>
              <a:rPr lang="en-US" sz="2000" dirty="0" smtClean="0"/>
              <a:t>- Civic Duties</a:t>
            </a:r>
          </a:p>
          <a:p>
            <a:r>
              <a:rPr lang="en-US" sz="2000" dirty="0" smtClean="0"/>
              <a:t>- Civic Responsibilities</a:t>
            </a:r>
          </a:p>
          <a:p>
            <a:r>
              <a:rPr lang="en-US" sz="2000" dirty="0" smtClean="0"/>
              <a:t>- Participate in Democracy</a:t>
            </a:r>
          </a:p>
          <a:p>
            <a:r>
              <a:rPr lang="en-US" sz="2000" dirty="0" smtClean="0"/>
              <a:t>     - 3 ways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52400" y="551645"/>
            <a:ext cx="2895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1</a:t>
            </a:r>
            <a:endParaRPr lang="en-US" sz="13800" dirty="0"/>
          </a:p>
        </p:txBody>
      </p:sp>
      <p:sp>
        <p:nvSpPr>
          <p:cNvPr id="12" name="Rectangle 11"/>
          <p:cNvSpPr/>
          <p:nvPr/>
        </p:nvSpPr>
        <p:spPr>
          <a:xfrm>
            <a:off x="3467100" y="549971"/>
            <a:ext cx="2743200" cy="239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smtClean="0"/>
              <a:t>2</a:t>
            </a:r>
            <a:endParaRPr lang="en-US" sz="23900" dirty="0"/>
          </a:p>
        </p:txBody>
      </p:sp>
      <p:sp>
        <p:nvSpPr>
          <p:cNvPr id="13" name="Rectangle 12"/>
          <p:cNvSpPr/>
          <p:nvPr/>
        </p:nvSpPr>
        <p:spPr>
          <a:xfrm>
            <a:off x="6515100" y="551645"/>
            <a:ext cx="2438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/>
              <a:t>3</a:t>
            </a:r>
            <a:endParaRPr lang="en-US" sz="16600" dirty="0"/>
          </a:p>
        </p:txBody>
      </p:sp>
      <p:sp>
        <p:nvSpPr>
          <p:cNvPr id="14" name="Rectangle 13"/>
          <p:cNvSpPr/>
          <p:nvPr/>
        </p:nvSpPr>
        <p:spPr>
          <a:xfrm>
            <a:off x="142740" y="3697768"/>
            <a:ext cx="2905259" cy="3007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 smtClean="0"/>
              <a:t>4</a:t>
            </a:r>
            <a:endParaRPr lang="en-US" sz="28700" dirty="0"/>
          </a:p>
        </p:txBody>
      </p:sp>
      <p:sp>
        <p:nvSpPr>
          <p:cNvPr id="15" name="Rectangle 14"/>
          <p:cNvSpPr/>
          <p:nvPr/>
        </p:nvSpPr>
        <p:spPr>
          <a:xfrm>
            <a:off x="3419341" y="3392752"/>
            <a:ext cx="2752859" cy="3312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dirty="0" smtClean="0"/>
              <a:t>5</a:t>
            </a:r>
            <a:endParaRPr lang="en-US" sz="34400" dirty="0"/>
          </a:p>
        </p:txBody>
      </p:sp>
      <p:sp>
        <p:nvSpPr>
          <p:cNvPr id="16" name="Rectangle 15"/>
          <p:cNvSpPr/>
          <p:nvPr/>
        </p:nvSpPr>
        <p:spPr>
          <a:xfrm>
            <a:off x="6511880" y="3124084"/>
            <a:ext cx="2441620" cy="3657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dirty="0" smtClean="0"/>
              <a:t>6</a:t>
            </a:r>
            <a:endParaRPr lang="en-US" sz="41300" dirty="0"/>
          </a:p>
        </p:txBody>
      </p:sp>
    </p:spTree>
    <p:extLst>
      <p:ext uri="{BB962C8B-B14F-4D97-AF65-F5344CB8AC3E}">
        <p14:creationId xmlns:p14="http://schemas.microsoft.com/office/powerpoint/2010/main" val="28561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Campaign financing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638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are stacks of names in front of each lawmaker. They go through the list, making calls and asking people for money.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dirty="0" smtClean="0"/>
              <a:t>The fundraising </a:t>
            </a:r>
            <a:r>
              <a:rPr lang="en-US" sz="3600" b="1" i="1" dirty="0" smtClean="0"/>
              <a:t>never stops</a:t>
            </a:r>
            <a:r>
              <a:rPr lang="en-US" dirty="0" smtClean="0"/>
              <a:t>, because everyone needs money to run for re-election. In the House, the candidate with more money wins in 9 out of 10 races, according to the Center for Responsive Politics, a nonpartisan group that tracks money in politics. In the Senate, it's 8 out of 10.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It's not uncommon for congressmen to average three or four hours a day moonlighting as telemarketers. One lawmaker told me if it was the end of the quarter and he really needed to make his numbers, he'd be there all day long.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There's not always time to do both jobs. And often, the fundraising wins out over the lawmaking.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ll tim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257"/>
            <a:ext cx="8858250" cy="66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055588">
            <a:off x="4073692" y="3530169"/>
            <a:ext cx="4321386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What if they can’t raise enough money. Where do they turn?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055588">
            <a:off x="4334809" y="5286236"/>
            <a:ext cx="432138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Interest groups &amp; Lobbyists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1" t="23750" r="19649" b="17709"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2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1" t="23750" r="19649" b="17709"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7963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9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u</a:t>
            </a:r>
            <a:r>
              <a:rPr lang="en-US" sz="2800" b="1" dirty="0" smtClean="0"/>
              <a:t>1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360238" y="381000"/>
            <a:ext cx="4555162" cy="1733721"/>
            <a:chOff x="838200" y="535448"/>
            <a:chExt cx="4555162" cy="1733721"/>
          </a:xfrm>
        </p:grpSpPr>
        <p:sp>
          <p:nvSpPr>
            <p:cNvPr id="4" name="Oval 3"/>
            <p:cNvSpPr/>
            <p:nvPr/>
          </p:nvSpPr>
          <p:spPr>
            <a:xfrm>
              <a:off x="838200" y="535448"/>
              <a:ext cx="2116762" cy="1676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1439" y="838200"/>
              <a:ext cx="19702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amendment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76600" y="570084"/>
              <a:ext cx="2116762" cy="7451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76600" y="1524000"/>
              <a:ext cx="2116762" cy="7451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42617" y="1671935"/>
              <a:ext cx="184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4" idx="6"/>
              <a:endCxn id="6" idx="2"/>
            </p:cNvCxnSpPr>
            <p:nvPr/>
          </p:nvCxnSpPr>
          <p:spPr>
            <a:xfrm flipV="1">
              <a:off x="2954962" y="942669"/>
              <a:ext cx="321638" cy="430979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6"/>
              <a:endCxn id="7" idx="2"/>
            </p:cNvCxnSpPr>
            <p:nvPr/>
          </p:nvCxnSpPr>
          <p:spPr>
            <a:xfrm>
              <a:off x="2954962" y="1373648"/>
              <a:ext cx="321638" cy="522937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152400" y="2647950"/>
            <a:ext cx="3581400" cy="639762"/>
          </a:xfrm>
          <a:solidFill>
            <a:schemeClr val="bg2"/>
          </a:solidFill>
          <a:ln w="28575">
            <a:solidFill>
              <a:schemeClr val="bg2"/>
            </a:solidFill>
          </a:ln>
        </p:spPr>
        <p:txBody>
          <a:bodyPr/>
          <a:lstStyle/>
          <a:p>
            <a:r>
              <a:rPr lang="en-US" dirty="0" smtClean="0"/>
              <a:t>Duties (                         )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152400" y="3287712"/>
            <a:ext cx="3581400" cy="3417888"/>
          </a:xfrm>
          <a:ln w="28575">
            <a:solidFill>
              <a:schemeClr val="bg2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sz="18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3883025" y="2647950"/>
            <a:ext cx="3660775" cy="639762"/>
          </a:xfr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Responsibilities (                  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3883025" y="3287712"/>
            <a:ext cx="3660775" cy="3417888"/>
          </a:xfrm>
          <a:ln w="28575"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Hold </a:t>
            </a:r>
            <a:r>
              <a:rPr lang="en-US" dirty="0"/>
              <a:t>elective office</a:t>
            </a:r>
          </a:p>
          <a:p>
            <a:r>
              <a:rPr lang="en-US" dirty="0"/>
              <a:t>Communicate with gov't officials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Participate in Political Campaigns</a:t>
            </a:r>
          </a:p>
          <a:p>
            <a:r>
              <a:rPr lang="en-US" dirty="0" smtClean="0"/>
              <a:t>            </a:t>
            </a:r>
            <a:endParaRPr lang="en-US" dirty="0"/>
          </a:p>
          <a:p>
            <a:r>
              <a:rPr lang="en-US" dirty="0"/>
              <a:t>Respect others rights to and an equal voice in the gov't</a:t>
            </a:r>
          </a:p>
          <a:p>
            <a:r>
              <a:rPr lang="en-US" dirty="0"/>
              <a:t>Respect different opinions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92579" y="5079936"/>
            <a:ext cx="1688821" cy="71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8600" y="5110082"/>
            <a:ext cx="1600200" cy="72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892579" y="5802809"/>
            <a:ext cx="1688821" cy="8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t="10243" b="30715"/>
          <a:stretch>
            <a:fillRect/>
          </a:stretch>
        </p:blipFill>
        <p:spPr>
          <a:xfrm>
            <a:off x="246429" y="5802809"/>
            <a:ext cx="1582371" cy="8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thepublicprofessor.com/wp-content/uploads/2012/10/Vo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36" y="3138714"/>
            <a:ext cx="79567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arce.dietrich\AppData\Local\Microsoft\Windows\Temporary Internet Files\Content.IE5\1WZS6TV0\MC900078706[1].wm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88" y="3523125"/>
            <a:ext cx="914400" cy="8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earce.dietrich\AppData\Local\Microsoft\Windows\Temporary Internet Files\Content.IE5\GB741449\MC90029751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56" y="4118147"/>
            <a:ext cx="944453" cy="8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tumblr.com/cxdjefw/ZAtllrpnd/ilik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149" y="4732249"/>
            <a:ext cx="609019" cy="6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arce.dietrich\AppData\Local\Microsoft\Windows\Temporary Internet Files\Content.IE5\459NO3Q8\MC90037106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70" y="5036759"/>
            <a:ext cx="949604" cy="8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earce.dietrich\AppData\Local\Microsoft\Windows\Temporary Internet Files\Content.IE5\W5XC5IF5\MC900250406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85" y="5841404"/>
            <a:ext cx="1383403" cy="71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0090409">
            <a:off x="124661" y="730732"/>
            <a:ext cx="356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citizenship</a:t>
            </a:r>
            <a:endParaRPr lang="en-US" sz="6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endCxn id="6" idx="1"/>
          </p:cNvCxnSpPr>
          <p:nvPr/>
        </p:nvCxnSpPr>
        <p:spPr>
          <a:xfrm>
            <a:off x="6656243" y="1093365"/>
            <a:ext cx="3893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35146" y="1739252"/>
            <a:ext cx="437054" cy="962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0"/>
          </p:cNvCxnSpPr>
          <p:nvPr/>
        </p:nvCxnSpPr>
        <p:spPr>
          <a:xfrm>
            <a:off x="4531220" y="1149081"/>
            <a:ext cx="26925" cy="1905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86595" y="3054081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Democracy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3" idx="7"/>
          </p:cNvCxnSpPr>
          <p:nvPr/>
        </p:nvCxnSpPr>
        <p:spPr>
          <a:xfrm flipH="1">
            <a:off x="2153840" y="1158930"/>
            <a:ext cx="4655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95600" y="1672120"/>
            <a:ext cx="383192" cy="102258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5887" y="3458356"/>
            <a:ext cx="2141538" cy="1703609"/>
            <a:chOff x="5358024" y="3581400"/>
            <a:chExt cx="3689139" cy="31392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024" y="3581400"/>
              <a:ext cx="2286441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486400"/>
              <a:ext cx="1046163" cy="123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eft Arrow 9"/>
            <p:cNvSpPr/>
            <p:nvPr/>
          </p:nvSpPr>
          <p:spPr>
            <a:xfrm rot="2156094">
              <a:off x="6964503" y="4817919"/>
              <a:ext cx="1134665" cy="990600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http://www.teachersdomain.org/assets/wgbh/midlit10/midlit10_img_splgovtbuild/midlit10_img_splgovtbu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11" y="5229027"/>
            <a:ext cx="1547601" cy="15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75365" y="5092125"/>
            <a:ext cx="1828800" cy="1828800"/>
            <a:chOff x="17317" y="3997036"/>
            <a:chExt cx="3689139" cy="3564695"/>
          </a:xfrm>
        </p:grpSpPr>
        <p:grpSp>
          <p:nvGrpSpPr>
            <p:cNvPr id="20" name="Group 19"/>
            <p:cNvGrpSpPr/>
            <p:nvPr/>
          </p:nvGrpSpPr>
          <p:grpSpPr>
            <a:xfrm>
              <a:off x="17317" y="3997036"/>
              <a:ext cx="3689139" cy="3139282"/>
              <a:chOff x="5358024" y="3581400"/>
              <a:chExt cx="3689139" cy="3139282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8024" y="3581400"/>
                <a:ext cx="2286441" cy="1905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0" y="5486400"/>
                <a:ext cx="1046163" cy="1234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Left Arrow 24"/>
              <p:cNvSpPr/>
              <p:nvPr/>
            </p:nvSpPr>
            <p:spPr>
              <a:xfrm rot="2156094">
                <a:off x="6964503" y="4817919"/>
                <a:ext cx="1134665" cy="990600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1" name="Picture 7" descr="http://blackhistory.phillipmartin.info/amhis_election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632" y="6154268"/>
              <a:ext cx="1431453" cy="140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http://www.globalresearch.ca/coverStoryPictures2/2629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1135"/>
            <a:ext cx="1766888" cy="161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2.icao.int/en/ism/iStars/PublishingImages/re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73" y="3444501"/>
            <a:ext cx="1506454" cy="15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302838" y="152400"/>
            <a:ext cx="462915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      F 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         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  P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" y="1282583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Consent of the Governed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10061" y="2183414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44860" y="2206589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61018" y="1217018"/>
            <a:ext cx="1943100" cy="1295400"/>
            <a:chOff x="6886575" y="1406236"/>
            <a:chExt cx="1943100" cy="1295400"/>
          </a:xfrm>
        </p:grpSpPr>
        <p:sp>
          <p:nvSpPr>
            <p:cNvPr id="6" name="Oval 5"/>
            <p:cNvSpPr/>
            <p:nvPr/>
          </p:nvSpPr>
          <p:spPr>
            <a:xfrm>
              <a:off x="6886575" y="1406236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65762" y="173925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15887" y="2362200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0343" y="2441685"/>
            <a:ext cx="149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686955" y="3277824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1411" y="3357309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Gov’t cannot do anything it wants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742054" y="4004000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36510" y="4230469"/>
            <a:ext cx="149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82890" y="3198338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77346" y="3392269"/>
            <a:ext cx="14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one is above the law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388433" y="2204097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482889" y="2286000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pick people to vote for us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7620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01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57200" y="2385583"/>
            <a:ext cx="0" cy="28722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72865" y="3821691"/>
            <a:ext cx="0" cy="143610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828800" y="5179874"/>
            <a:ext cx="1447800" cy="1601421"/>
          </a:xfrm>
          <a:prstGeom prst="rect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-24245" y="5179873"/>
            <a:ext cx="1447800" cy="1593273"/>
          </a:xfrm>
          <a:prstGeom prst="rect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302838" y="152400"/>
            <a:ext cx="462915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Significant Documents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4325" y="1406236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Charter of the Va. Company of London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57350" y="2701636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00450" y="3733800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895600" y="1672120"/>
            <a:ext cx="383192" cy="102258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0"/>
          </p:cNvCxnSpPr>
          <p:nvPr/>
        </p:nvCxnSpPr>
        <p:spPr>
          <a:xfrm>
            <a:off x="4545075" y="1828800"/>
            <a:ext cx="26925" cy="1905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6" idx="1"/>
          </p:cNvCxnSpPr>
          <p:nvPr/>
        </p:nvCxnSpPr>
        <p:spPr>
          <a:xfrm>
            <a:off x="6781800" y="1282583"/>
            <a:ext cx="3893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35146" y="1739252"/>
            <a:ext cx="437054" cy="962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7"/>
          </p:cNvCxnSpPr>
          <p:nvPr/>
        </p:nvCxnSpPr>
        <p:spPr>
          <a:xfrm flipH="1">
            <a:off x="1972865" y="1282583"/>
            <a:ext cx="4655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529695" y="2694709"/>
            <a:ext cx="1943100" cy="1295400"/>
            <a:chOff x="5529695" y="2694709"/>
            <a:chExt cx="1943100" cy="1295400"/>
          </a:xfrm>
        </p:grpSpPr>
        <p:sp>
          <p:nvSpPr>
            <p:cNvPr id="7" name="Oval 6"/>
            <p:cNvSpPr/>
            <p:nvPr/>
          </p:nvSpPr>
          <p:spPr>
            <a:xfrm>
              <a:off x="5529695" y="2694709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4849" y="3019243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86575" y="1406236"/>
            <a:ext cx="1943100" cy="1295400"/>
            <a:chOff x="6886575" y="1406236"/>
            <a:chExt cx="1943100" cy="1295400"/>
          </a:xfrm>
        </p:grpSpPr>
        <p:sp>
          <p:nvSpPr>
            <p:cNvPr id="6" name="Oval 5"/>
            <p:cNvSpPr/>
            <p:nvPr/>
          </p:nvSpPr>
          <p:spPr>
            <a:xfrm>
              <a:off x="6886575" y="1406236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4323" y="1739252"/>
              <a:ext cx="15476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Articles </a:t>
              </a:r>
              <a:r>
                <a:rPr lang="en-US" b="1" dirty="0">
                  <a:solidFill>
                    <a:schemeClr val="bg1"/>
                  </a:solidFill>
                </a:rPr>
                <a:t>of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Confederation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4550203" y="5029200"/>
            <a:ext cx="8334" cy="228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71135" y="3821691"/>
            <a:ext cx="0" cy="143610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659635" y="2385583"/>
            <a:ext cx="0" cy="28722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5172946"/>
            <a:ext cx="1447800" cy="16002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30992" y="5179874"/>
            <a:ext cx="1447800" cy="160142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821175" y="5179874"/>
            <a:ext cx="1447800" cy="15165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43550" y="5179874"/>
            <a:ext cx="1724091" cy="162098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543800" y="5172947"/>
            <a:ext cx="1524000" cy="16002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507" y="5249147"/>
            <a:ext cx="1334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-Rights of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Englishman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4471" y="5249147"/>
            <a:ext cx="1183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-Believe in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what you 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want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0" y="5257800"/>
            <a:ext cx="1476686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-Life, liberty, </a:t>
            </a:r>
          </a:p>
          <a:p>
            <a:r>
              <a:rPr lang="en-US" b="1" dirty="0" smtClean="0"/>
              <a:t>Property</a:t>
            </a:r>
          </a:p>
          <a:p>
            <a:endParaRPr lang="en-US" sz="300" b="1" dirty="0" smtClean="0"/>
          </a:p>
          <a:p>
            <a:r>
              <a:rPr lang="en-US" b="1" dirty="0" smtClean="0"/>
              <a:t>-model for</a:t>
            </a:r>
          </a:p>
          <a:p>
            <a:r>
              <a:rPr lang="en-US" b="1" dirty="0" smtClean="0"/>
              <a:t>Bill of Rights </a:t>
            </a:r>
          </a:p>
          <a:p>
            <a:r>
              <a:rPr lang="en-US" b="1" dirty="0" smtClean="0"/>
              <a:t>&amp; Dec of Indy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44933" y="5257800"/>
            <a:ext cx="1722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-grievances</a:t>
            </a:r>
          </a:p>
          <a:p>
            <a:r>
              <a:rPr lang="en-US" b="1" dirty="0" smtClean="0"/>
              <a:t>-independence</a:t>
            </a:r>
          </a:p>
          <a:p>
            <a:r>
              <a:rPr lang="en-US" b="1" dirty="0" smtClean="0"/>
              <a:t>-equality</a:t>
            </a:r>
          </a:p>
          <a:p>
            <a:r>
              <a:rPr lang="en-US" b="1" dirty="0" smtClean="0"/>
              <a:t>-life, liberty,</a:t>
            </a:r>
          </a:p>
          <a:p>
            <a:r>
              <a:rPr lang="en-US" sz="1600" b="1" dirty="0" smtClean="0"/>
              <a:t>Pursuit of </a:t>
            </a:r>
          </a:p>
          <a:p>
            <a:r>
              <a:rPr lang="en-US" sz="1600" b="1" dirty="0" smtClean="0"/>
              <a:t>happiness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07431" y="5172947"/>
            <a:ext cx="1560369" cy="163121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-weak central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              states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-No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  <a:r>
              <a:rPr lang="en-US" sz="1400" b="1" dirty="0" err="1" smtClean="0">
                <a:solidFill>
                  <a:schemeClr val="bg1"/>
                </a:solidFill>
              </a:rPr>
              <a:t>Prez</a:t>
            </a:r>
            <a:r>
              <a:rPr lang="en-US" sz="1400" b="1" dirty="0" smtClean="0">
                <a:solidFill>
                  <a:schemeClr val="bg1"/>
                </a:solidFill>
              </a:rPr>
              <a:t>, Taxes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Currency,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Enforce laws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16293" y="5179874"/>
            <a:ext cx="1751348" cy="166199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-independence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-equality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-life, liberty,</a:t>
            </a:r>
          </a:p>
          <a:p>
            <a:r>
              <a:rPr lang="en-US" sz="1500" b="1" dirty="0" smtClean="0">
                <a:solidFill>
                  <a:schemeClr val="bg1"/>
                </a:solidFill>
              </a:rPr>
              <a:t>  </a:t>
            </a:r>
          </a:p>
          <a:p>
            <a:endParaRPr lang="en-US" sz="1500" b="1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0" y="5172947"/>
            <a:ext cx="1458975" cy="152349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-Life, liberty,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Property</a:t>
            </a:r>
          </a:p>
          <a:p>
            <a:endParaRPr lang="en-US" sz="3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-model for 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5" name="Picture 44" descr="frrrr"/>
          <p:cNvPicPr/>
          <p:nvPr/>
        </p:nvPicPr>
        <p:blipFill rotWithShape="1">
          <a:blip r:embed="rId2" cstate="print"/>
          <a:srcRect l="7023" t="51255" r="66229" b="10220"/>
          <a:stretch/>
        </p:blipFill>
        <p:spPr bwMode="auto">
          <a:xfrm>
            <a:off x="7620000" y="102827"/>
            <a:ext cx="1400416" cy="111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76200" y="7620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06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6/6c/Constitution_of_the_United_States,_page_1.jpg/230px-Constitution_of_the_United_States,_page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6" y="126022"/>
            <a:ext cx="8425089" cy="66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5612" y="76200"/>
            <a:ext cx="5512791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bg1"/>
                </a:solidFill>
              </a:rPr>
              <a:t>US Constitution</a:t>
            </a:r>
          </a:p>
          <a:p>
            <a:pPr algn="ctr"/>
            <a:r>
              <a:rPr lang="en-US" sz="4000" b="1" u="sng" dirty="0" smtClean="0">
                <a:solidFill>
                  <a:srgbClr val="0000CC"/>
                </a:solidFill>
              </a:rPr>
              <a:t>Preamble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u="sng" dirty="0" smtClean="0">
                <a:solidFill>
                  <a:srgbClr val="0000CC"/>
                </a:solidFill>
              </a:rPr>
              <a:t>Articles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Powers of Gov’t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How to amend the constitution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u="sng" dirty="0" smtClean="0">
                <a:solidFill>
                  <a:srgbClr val="0000CC"/>
                </a:solidFill>
              </a:rPr>
              <a:t>Amendments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Changes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1-10:                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10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584</Words>
  <Application>Microsoft Office PowerPoint</Application>
  <PresentationFormat>On-screen Show (4:3)</PresentationFormat>
  <Paragraphs>164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Campaign financing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financing</dc:title>
  <dc:creator>Pearce Dietrich</dc:creator>
  <cp:lastModifiedBy>Pearce Dietrich</cp:lastModifiedBy>
  <cp:revision>13</cp:revision>
  <dcterms:created xsi:type="dcterms:W3CDTF">2013-01-11T12:12:15Z</dcterms:created>
  <dcterms:modified xsi:type="dcterms:W3CDTF">2013-03-18T19:32:34Z</dcterms:modified>
</cp:coreProperties>
</file>