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97" autoAdjust="0"/>
  </p:normalViewPr>
  <p:slideViewPr>
    <p:cSldViewPr>
      <p:cViewPr varScale="1">
        <p:scale>
          <a:sx n="67" d="100"/>
          <a:sy n="67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88FD4-23C0-4D95-93F6-FD1E29D000BE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CB98D-0747-46D7-B552-8B915F16D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0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685800">
              <a:buFont typeface="Arial" pitchFamily="34" charset="0"/>
              <a:buChar char="•"/>
            </a:pPr>
            <a:r>
              <a:rPr lang="en-US" sz="1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Defendant-The person being sued Plaintiff-The person who is suing </a:t>
            </a:r>
            <a:r>
              <a:rPr lang="en-US" sz="1200" dirty="0" smtClean="0"/>
              <a:t>Civil Case- Disagreement</a:t>
            </a:r>
          </a:p>
          <a:p>
            <a:r>
              <a:rPr lang="en-US" sz="1200" dirty="0" smtClean="0"/>
              <a:t>Between two parties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CB98D-0747-46D7-B552-8B915F16D3F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86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C193-243B-44D7-8B9D-CDCBD6140A0A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7DBB-7A48-487E-84C8-49B89DFBD8AB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C193-243B-44D7-8B9D-CDCBD6140A0A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7DBB-7A48-487E-84C8-49B89DFBD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C193-243B-44D7-8B9D-CDCBD6140A0A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7DBB-7A48-487E-84C8-49B89DFBD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C193-243B-44D7-8B9D-CDCBD6140A0A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7DBB-7A48-487E-84C8-49B89DFBD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C193-243B-44D7-8B9D-CDCBD6140A0A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7DBB-7A48-487E-84C8-49B89DFBD8A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C193-243B-44D7-8B9D-CDCBD6140A0A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7DBB-7A48-487E-84C8-49B89DFBD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C193-243B-44D7-8B9D-CDCBD6140A0A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7DBB-7A48-487E-84C8-49B89DFBD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C193-243B-44D7-8B9D-CDCBD6140A0A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7DBB-7A48-487E-84C8-49B89DFBD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C193-243B-44D7-8B9D-CDCBD6140A0A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7DBB-7A48-487E-84C8-49B89DFBD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C193-243B-44D7-8B9D-CDCBD6140A0A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7DBB-7A48-487E-84C8-49B89DFBD8AB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C193-243B-44D7-8B9D-CDCBD6140A0A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7DBB-7A48-487E-84C8-49B89DFBD8AB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864C193-243B-44D7-8B9D-CDCBD6140A0A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9BF7DBB-7A48-487E-84C8-49B89DFBD8A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SOL Review Book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590800"/>
            <a:ext cx="2533650" cy="1809750"/>
          </a:xfrm>
        </p:spPr>
      </p:pic>
      <p:sp>
        <p:nvSpPr>
          <p:cNvPr id="6" name="TextBox 5"/>
          <p:cNvSpPr txBox="1"/>
          <p:nvPr/>
        </p:nvSpPr>
        <p:spPr>
          <a:xfrm>
            <a:off x="8458200" y="381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7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Senate</a:t>
            </a:r>
            <a:endParaRPr lang="en-US" sz="6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4400" y="19633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5099" y="2967335"/>
            <a:ext cx="805380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Members=100</a:t>
            </a:r>
            <a:endParaRPr lang="en-US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41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400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House of Representative</a:t>
            </a:r>
            <a:endParaRPr lang="en-US" sz="5400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13618" y="27253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9376" y="2967335"/>
            <a:ext cx="8185254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435 Members</a:t>
            </a:r>
            <a:endParaRPr lang="en-US" sz="11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831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>
            <a:stCxn id="10" idx="1"/>
          </p:cNvCxnSpPr>
          <p:nvPr/>
        </p:nvCxnSpPr>
        <p:spPr>
          <a:xfrm flipV="1">
            <a:off x="7261724" y="2421082"/>
            <a:ext cx="1775664" cy="30210"/>
          </a:xfrm>
          <a:prstGeom prst="line">
            <a:avLst/>
          </a:prstGeom>
          <a:ln w="762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</a:rPr>
              <a:t>How a Bill becomes a Law</a:t>
            </a:r>
            <a:endParaRPr lang="en-US" sz="5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99448" y="19633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46" y="1565564"/>
            <a:ext cx="1377300" cy="17110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3240426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Proposed</a:t>
            </a:r>
            <a:endParaRPr lang="en-US" sz="2400" b="1" dirty="0"/>
          </a:p>
        </p:txBody>
      </p:sp>
      <p:sp>
        <p:nvSpPr>
          <p:cNvPr id="6" name="Right Arrow 5"/>
          <p:cNvSpPr/>
          <p:nvPr/>
        </p:nvSpPr>
        <p:spPr>
          <a:xfrm>
            <a:off x="1601246" y="1967345"/>
            <a:ext cx="876300" cy="609600"/>
          </a:xfrm>
          <a:prstGeom prst="rightArrow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326" y="1603330"/>
            <a:ext cx="1634152" cy="1717964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962400" y="1929245"/>
            <a:ext cx="897644" cy="685800"/>
          </a:xfrm>
          <a:prstGeom prst="rightArrow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724" y="1625983"/>
            <a:ext cx="1483197" cy="1650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44" y="1603330"/>
            <a:ext cx="1499192" cy="1552376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6359236" y="1967345"/>
            <a:ext cx="876300" cy="609600"/>
          </a:xfrm>
          <a:prstGeom prst="rightArrow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9023533" y="2406894"/>
            <a:ext cx="0" cy="3079506"/>
          </a:xfrm>
          <a:prstGeom prst="line">
            <a:avLst/>
          </a:prstGeom>
          <a:ln w="762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8305800" y="5486400"/>
            <a:ext cx="717733" cy="0"/>
          </a:xfrm>
          <a:prstGeom prst="straightConnector1">
            <a:avLst/>
          </a:prstGeom>
          <a:ln w="76200"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419600"/>
            <a:ext cx="1497338" cy="202276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419600"/>
            <a:ext cx="1499192" cy="202276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803" y="4419600"/>
            <a:ext cx="1483197" cy="202276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28" y="4459362"/>
            <a:ext cx="1578372" cy="1983001"/>
          </a:xfrm>
          <a:prstGeom prst="rect">
            <a:avLst/>
          </a:prstGeom>
        </p:spPr>
      </p:pic>
      <p:sp>
        <p:nvSpPr>
          <p:cNvPr id="34" name="Right Arrow 33"/>
          <p:cNvSpPr/>
          <p:nvPr/>
        </p:nvSpPr>
        <p:spPr>
          <a:xfrm rot="10800000">
            <a:off x="1704469" y="5029200"/>
            <a:ext cx="876300" cy="609600"/>
          </a:xfrm>
          <a:prstGeom prst="rightArrow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 rot="10800000">
            <a:off x="3816177" y="4986941"/>
            <a:ext cx="761300" cy="609600"/>
          </a:xfrm>
          <a:prstGeom prst="rightArrow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Right Arrow 35"/>
          <p:cNvSpPr/>
          <p:nvPr/>
        </p:nvSpPr>
        <p:spPr>
          <a:xfrm rot="10800000">
            <a:off x="6057900" y="5013955"/>
            <a:ext cx="876300" cy="611813"/>
          </a:xfrm>
          <a:prstGeom prst="rightArrow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3946" y="6476999"/>
            <a:ext cx="1802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Signed or Vetoed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accent3"/>
                </a:solidFill>
              </a:rPr>
              <a:t>Powers and roles of the President </a:t>
            </a:r>
            <a:endParaRPr lang="en-US" sz="4400" dirty="0">
              <a:solidFill>
                <a:schemeClr val="accent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343891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-	Chief of State: </a:t>
            </a:r>
          </a:p>
          <a:p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	Head of gov’t</a:t>
            </a:r>
          </a:p>
          <a:p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-	Chief Executive: </a:t>
            </a:r>
          </a:p>
          <a:p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	Head of Executive branch</a:t>
            </a:r>
          </a:p>
          <a:p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-	Chief Legislator: </a:t>
            </a:r>
          </a:p>
          <a:p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	Head of making laws</a:t>
            </a:r>
          </a:p>
          <a:p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-	Chief of Party: </a:t>
            </a:r>
          </a:p>
          <a:p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	Head of his political party</a:t>
            </a:r>
          </a:p>
          <a:p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-	Chief Diplomat: </a:t>
            </a:r>
          </a:p>
          <a:p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	Main representative for talking to other countries</a:t>
            </a:r>
          </a:p>
          <a:p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-	Commander-in-chief: </a:t>
            </a:r>
          </a:p>
          <a:p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	Head of Military</a:t>
            </a:r>
          </a:p>
        </p:txBody>
      </p:sp>
      <p:sp>
        <p:nvSpPr>
          <p:cNvPr id="8" name="Rectangle 7"/>
          <p:cNvSpPr/>
          <p:nvPr/>
        </p:nvSpPr>
        <p:spPr>
          <a:xfrm>
            <a:off x="4507138" y="187166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/>
              <a:t>President Influences Gov’t Policy</a:t>
            </a:r>
            <a:endParaRPr lang="en-US" sz="2400" dirty="0"/>
          </a:p>
          <a:p>
            <a:pPr lvl="0"/>
            <a:r>
              <a:rPr lang="en-US" sz="2400" dirty="0"/>
              <a:t>Proposes Legislation (laws)</a:t>
            </a:r>
          </a:p>
          <a:p>
            <a:pPr lvl="0"/>
            <a:r>
              <a:rPr lang="en-US" sz="2400" dirty="0"/>
              <a:t>Appeals to the people (TV, “state of the union”)</a:t>
            </a:r>
          </a:p>
          <a:p>
            <a:pPr lvl="0"/>
            <a:r>
              <a:rPr lang="en-US" sz="2400" dirty="0"/>
              <a:t>Sign or Veto Laws</a:t>
            </a:r>
          </a:p>
          <a:p>
            <a:pPr lvl="0"/>
            <a:r>
              <a:rPr lang="en-US" sz="2400" dirty="0"/>
              <a:t>Appoints Judges and Officials</a:t>
            </a:r>
          </a:p>
          <a:p>
            <a:r>
              <a:rPr lang="en-US" sz="2400" b="1" u="sng" dirty="0"/>
              <a:t>Basic Jobs</a:t>
            </a:r>
            <a:endParaRPr lang="en-US" sz="2400" dirty="0"/>
          </a:p>
          <a:p>
            <a:pPr lvl="0"/>
            <a:r>
              <a:rPr lang="en-US" sz="2400" dirty="0"/>
              <a:t>Proposes a Budget</a:t>
            </a:r>
          </a:p>
          <a:p>
            <a:pPr lvl="0"/>
            <a:r>
              <a:rPr lang="en-US" sz="2400" dirty="0"/>
              <a:t>Administers Federal bureaucracy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99764" y="258679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96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457200"/>
            <a:ext cx="52491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President</a:t>
            </a:r>
            <a:endParaRPr lang="en-US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4117" y="1900535"/>
            <a:ext cx="78034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Vice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President</a:t>
            </a:r>
            <a:endParaRPr lang="en-US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3118" y="3276600"/>
            <a:ext cx="43604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Cabinet</a:t>
            </a:r>
            <a:endParaRPr lang="en-US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9891" y="27253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2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Extract 2"/>
          <p:cNvSpPr/>
          <p:nvPr/>
        </p:nvSpPr>
        <p:spPr>
          <a:xfrm>
            <a:off x="400362" y="718066"/>
            <a:ext cx="8382000" cy="5486400"/>
          </a:xfrm>
          <a:prstGeom prst="flowChartExtra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391630" y="34873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105462" y="2673927"/>
            <a:ext cx="2971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728917" y="1104267"/>
            <a:ext cx="1752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U.S. Supreme Court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60959" y="2673926"/>
            <a:ext cx="2288515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U.S.  Circuit Court of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Appeals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676400" y="4648200"/>
            <a:ext cx="5867400" cy="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311922" y="4876800"/>
            <a:ext cx="44105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U.S. District Court</a:t>
            </a:r>
            <a:endParaRPr lang="en-US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91990" y="1453009"/>
            <a:ext cx="295625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1">
                    <a:lumMod val="60000"/>
                    <a:lumOff val="40000"/>
                  </a:schemeClr>
                </a:solidFill>
              </a:rPr>
              <a:t>Appellate</a:t>
            </a:r>
          </a:p>
          <a:p>
            <a:pPr algn="ctr"/>
            <a:r>
              <a:rPr lang="en-US" sz="3200" b="1" dirty="0" smtClean="0">
                <a:ln/>
                <a:solidFill>
                  <a:schemeClr val="accent1">
                    <a:lumMod val="60000"/>
                    <a:lumOff val="40000"/>
                  </a:schemeClr>
                </a:solidFill>
              </a:rPr>
              <a:t>Limited-Original</a:t>
            </a:r>
            <a:endParaRPr lang="en-US" sz="3200" b="1" dirty="0">
              <a:ln/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05400" y="3461266"/>
            <a:ext cx="224683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Appellate</a:t>
            </a:r>
          </a:p>
          <a:p>
            <a:pPr algn="ctr"/>
            <a:r>
              <a:rPr lang="en-US" sz="3600" b="1" dirty="0" smtClean="0">
                <a:ln/>
                <a:solidFill>
                  <a:schemeClr val="accent1">
                    <a:lumMod val="60000"/>
                    <a:lumOff val="40000"/>
                  </a:schemeClr>
                </a:solidFill>
              </a:rPr>
              <a:t>DO OVER!!</a:t>
            </a:r>
            <a:endParaRPr lang="en-US" sz="3600" b="1" cap="none" spc="0" dirty="0">
              <a:ln/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470422" y="5558135"/>
            <a:ext cx="17636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Original</a:t>
            </a:r>
            <a:endParaRPr lang="en-US" sz="3600" b="1" cap="none" spc="0" dirty="0">
              <a:ln/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5228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8200" y="38100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2819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95800" y="1720171"/>
            <a:ext cx="6172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Civil Case- Disagreement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between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two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parties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Plaintiff-The person who is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Defendant-The person being sued 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1326684"/>
            <a:ext cx="4572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Criminal Law Procedure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Arrest with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PROBABLE CAUSE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(evidence)</a:t>
            </a:r>
          </a:p>
          <a:p>
            <a:pPr lvl="0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Jailed or released on bail</a:t>
            </a:r>
          </a:p>
          <a:p>
            <a:pPr lvl="0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Arraignment</a:t>
            </a:r>
          </a:p>
          <a:p>
            <a:pPr lvl="1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Plea entered</a:t>
            </a:r>
          </a:p>
          <a:p>
            <a:pPr lvl="1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Probable Cause is reviewed</a:t>
            </a:r>
          </a:p>
          <a:p>
            <a:pPr lvl="1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Attorney may be appointed</a:t>
            </a:r>
          </a:p>
          <a:p>
            <a:pPr lvl="1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Court date is set</a:t>
            </a:r>
          </a:p>
          <a:p>
            <a:pPr lvl="0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Trial is conducted</a:t>
            </a:r>
          </a:p>
          <a:p>
            <a:pPr lvl="0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Verdict </a:t>
            </a: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- Guilty verdict may be appealed to a higher court</a:t>
            </a:r>
          </a:p>
          <a:p>
            <a:r>
              <a:rPr lang="en-US" dirty="0"/>
              <a:t> 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9413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91512" y="27253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Amendments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404937"/>
            <a:ext cx="7453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en-US" sz="4400" b="1" baseline="30000" dirty="0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Freedom of:</a:t>
            </a:r>
          </a:p>
          <a:p>
            <a:pPr lvl="1"/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Religion</a:t>
            </a:r>
          </a:p>
          <a:p>
            <a:pPr lvl="1"/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Assembly</a:t>
            </a:r>
          </a:p>
          <a:p>
            <a:pPr lvl="1"/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Press</a:t>
            </a:r>
          </a:p>
          <a:p>
            <a:pPr lvl="1"/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Petition</a:t>
            </a:r>
          </a:p>
          <a:p>
            <a:pPr lvl="1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Speech</a:t>
            </a:r>
            <a:endParaRPr lang="en-US" sz="4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en-US" sz="4400" b="1" baseline="30000" dirty="0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National gov’t</a:t>
            </a:r>
          </a:p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14</a:t>
            </a:r>
            <a:r>
              <a:rPr lang="en-US" sz="4400" b="1" baseline="30000" dirty="0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State gov’t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585" y="1219200"/>
            <a:ext cx="4430827" cy="2481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635" y="3700463"/>
            <a:ext cx="2133600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47" y="370046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2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2" y="1905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VOTING!!!!!!</a:t>
            </a:r>
            <a:endParaRPr lang="en-US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58200" y="228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6225" y="1219200"/>
            <a:ext cx="8686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- Before you vote, you must </a:t>
            </a:r>
            <a:r>
              <a:rPr lang="en-US" sz="2400" b="1" u="sng" dirty="0">
                <a:solidFill>
                  <a:schemeClr val="accent3"/>
                </a:solidFill>
              </a:rPr>
              <a:t>register to vote</a:t>
            </a:r>
            <a:r>
              <a:rPr lang="en-US" sz="2400" dirty="0">
                <a:solidFill>
                  <a:schemeClr val="accent3"/>
                </a:solidFill>
              </a:rPr>
              <a:t> (sign up)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	- Qualifications to vote: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		- Citizen of U.S.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		- Citizen of state you’re voting in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		- 18 years old by Election Day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 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- </a:t>
            </a:r>
            <a:r>
              <a:rPr lang="en-US" sz="2400" u="sng" dirty="0">
                <a:solidFill>
                  <a:schemeClr val="accent3"/>
                </a:solidFill>
              </a:rPr>
              <a:t>How to Register:</a:t>
            </a:r>
            <a:endParaRPr lang="en-US" sz="2400" dirty="0">
              <a:solidFill>
                <a:schemeClr val="accent3"/>
              </a:solidFill>
            </a:endParaRPr>
          </a:p>
          <a:p>
            <a:r>
              <a:rPr lang="en-US" sz="2400" dirty="0">
                <a:solidFill>
                  <a:schemeClr val="accent3"/>
                </a:solidFill>
              </a:rPr>
              <a:t>	- sign up at: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		- Registrar’s office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		- DMV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		- Library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		- Gov’t office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		- print online, and then Mail it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   	- Must be done 22 days before the election</a:t>
            </a:r>
            <a:endParaRPr lang="en-US" sz="2400" dirty="0">
              <a:solidFill>
                <a:schemeClr val="accent3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3200400"/>
            <a:ext cx="2562225" cy="22159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Failure to vote because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Education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Failure to register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Income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6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15572" y="22860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48187" y="102393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>
                <a:solidFill>
                  <a:schemeClr val="accent3"/>
                </a:solidFill>
              </a:rPr>
              <a:t>Differences</a:t>
            </a:r>
            <a:endParaRPr lang="en-US" sz="2400" dirty="0">
              <a:solidFill>
                <a:schemeClr val="accent3"/>
              </a:solidFill>
            </a:endParaRPr>
          </a:p>
          <a:p>
            <a:r>
              <a:rPr lang="en-US" sz="2400" dirty="0">
                <a:solidFill>
                  <a:schemeClr val="accent3"/>
                </a:solidFill>
              </a:rPr>
              <a:t>- Platform = ideology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	- The beliefs of the party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990600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Similarities</a:t>
            </a:r>
            <a:r>
              <a:rPr lang="en-US" sz="24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of Political Parties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 Republicans &amp; Democrats</a:t>
            </a: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1. Organize to </a:t>
            </a:r>
            <a:r>
              <a:rPr lang="en-US" sz="2400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win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elections</a:t>
            </a: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2. They influence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public policy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(laws)</a:t>
            </a: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3. Both show liberal and conservative views</a:t>
            </a: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	- </a:t>
            </a:r>
            <a:r>
              <a:rPr lang="en-US" sz="24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Liberal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= equality &amp; freedom</a:t>
            </a: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	- </a:t>
            </a:r>
            <a:r>
              <a:rPr lang="en-US" sz="24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Conservative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= traditional</a:t>
            </a: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4. Define the party to win votes from the political “center”</a:t>
            </a:r>
          </a:p>
        </p:txBody>
      </p:sp>
    </p:spTree>
    <p:extLst>
      <p:ext uri="{BB962C8B-B14F-4D97-AF65-F5344CB8AC3E}">
        <p14:creationId xmlns:p14="http://schemas.microsoft.com/office/powerpoint/2010/main" val="83287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4709160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UNIT 1:Foundations of Government………..3-5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UNIT 2:Constitutional Government………...6-9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UNIT 3:The Legislative Branch (Congress)……....10-12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UNIT 4:The Executive Branch(President)………..13and14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UNIT 5:The Judicial Branch (Federal Courts)…….15-17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UNIT 6:People and Politics……………………18-22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27241" y="304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45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01062" y="27253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</a:rPr>
              <a:t>Political Parties</a:t>
            </a:r>
            <a:endParaRPr lang="en-US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>
                <a:solidFill>
                  <a:schemeClr val="accent3"/>
                </a:solidFill>
              </a:rPr>
              <a:t>1. Recruit and Nominate candidates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accent3"/>
                </a:solidFill>
              </a:rPr>
              <a:t>		- The pick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accent3"/>
                </a:solidFill>
              </a:rPr>
              <a:t> 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accent3"/>
                </a:solidFill>
              </a:rPr>
              <a:t>2</a:t>
            </a:r>
            <a:r>
              <a:rPr lang="en-US" sz="2600" dirty="0">
                <a:solidFill>
                  <a:schemeClr val="accent3"/>
                </a:solidFill>
              </a:rPr>
              <a:t>. Educate the voters about campaign issues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accent3"/>
                </a:solidFill>
              </a:rPr>
              <a:t>		- TV ads talking about high electric bills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accent3"/>
                </a:solidFill>
              </a:rPr>
              <a:t> 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accent3"/>
                </a:solidFill>
              </a:rPr>
              <a:t>3</a:t>
            </a:r>
            <a:r>
              <a:rPr lang="en-US" sz="2600" dirty="0">
                <a:solidFill>
                  <a:schemeClr val="accent3"/>
                </a:solidFill>
              </a:rPr>
              <a:t>. Helping Candidates Win elections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accent3"/>
                </a:solidFill>
              </a:rPr>
              <a:t>		- $$$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accent3"/>
                </a:solidFill>
              </a:rPr>
              <a:t> 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accent3"/>
                </a:solidFill>
              </a:rPr>
              <a:t>4</a:t>
            </a:r>
            <a:r>
              <a:rPr lang="en-US" sz="2600" dirty="0">
                <a:solidFill>
                  <a:schemeClr val="accent3"/>
                </a:solidFill>
              </a:rPr>
              <a:t>. Monitor actions of officeholders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accent3"/>
                </a:solidFill>
              </a:rPr>
              <a:t>		- Candidate must vote for bills the Party likes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accent3"/>
                </a:solidFill>
              </a:rPr>
              <a:t>			- If not – No $$$</a:t>
            </a:r>
          </a:p>
          <a:p>
            <a:pPr marL="0" indent="0">
              <a:buNone/>
            </a:pP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81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3"/>
                </a:solidFill>
              </a:rPr>
              <a:t>Interest group and Lobbyist</a:t>
            </a:r>
            <a:endParaRPr lang="en-US" sz="54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Interest Group-Give Money to Politicians</a:t>
            </a:r>
          </a:p>
          <a:p>
            <a:r>
              <a:rPr lang="en-US" sz="3200" smtClean="0"/>
              <a:t>Lobbyist- Employees </a:t>
            </a:r>
            <a:r>
              <a:rPr lang="en-US" sz="3200" dirty="0" smtClean="0"/>
              <a:t>of interest groups</a:t>
            </a:r>
          </a:p>
          <a:p>
            <a:r>
              <a:rPr lang="en-US" sz="3200" dirty="0" smtClean="0"/>
              <a:t>Public Policy: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</a:t>
            </a:r>
            <a:r>
              <a:rPr lang="en-US" dirty="0" err="1" smtClean="0"/>
              <a:t>Tv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Radio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Newspaper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Internet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48675" y="228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3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Electoral College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9677400" cy="54102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1400" dirty="0"/>
              <a:t>Process for electing the </a:t>
            </a:r>
            <a:r>
              <a:rPr lang="en-US" sz="1400" dirty="0" err="1"/>
              <a:t>Prez</a:t>
            </a:r>
            <a:r>
              <a:rPr lang="en-US" sz="1400" dirty="0"/>
              <a:t> and </a:t>
            </a:r>
            <a:r>
              <a:rPr lang="en-US" sz="1400" dirty="0" smtClean="0"/>
              <a:t>V.P.</a:t>
            </a:r>
          </a:p>
          <a:p>
            <a:pPr marL="0" lvl="0" indent="0">
              <a:buNone/>
            </a:pPr>
            <a:r>
              <a:rPr lang="en-US" sz="1400" dirty="0" smtClean="0"/>
              <a:t>Not </a:t>
            </a:r>
            <a:r>
              <a:rPr lang="en-US" sz="1400" dirty="0"/>
              <a:t>a popular vote (most votes in US)</a:t>
            </a:r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pPr marL="0" lvl="0" indent="0">
              <a:buNone/>
            </a:pPr>
            <a:r>
              <a:rPr lang="en-US" sz="1400" u="sng" dirty="0"/>
              <a:t>How it works:</a:t>
            </a:r>
            <a:endParaRPr lang="en-US" sz="1400" dirty="0"/>
          </a:p>
          <a:p>
            <a:pPr marL="365760" lvl="1" indent="0">
              <a:buNone/>
            </a:pPr>
            <a:r>
              <a:rPr lang="en-US" sz="1400" dirty="0"/>
              <a:t>Candidate with the most votes in a state – wins the state</a:t>
            </a:r>
          </a:p>
          <a:p>
            <a:pPr lvl="2"/>
            <a:r>
              <a:rPr lang="en-US" sz="1400" dirty="0"/>
              <a:t>Winner-take-all</a:t>
            </a:r>
          </a:p>
          <a:p>
            <a:pPr lvl="3"/>
            <a:r>
              <a:rPr lang="en-US" sz="1400" dirty="0"/>
              <a:t>Favors a Two Party System</a:t>
            </a:r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pPr marL="365760" lvl="1" indent="0">
              <a:buNone/>
            </a:pPr>
            <a:r>
              <a:rPr lang="en-US" sz="1400" dirty="0"/>
              <a:t>Each state is worth a certain amount of points</a:t>
            </a:r>
          </a:p>
          <a:p>
            <a:pPr lvl="2"/>
            <a:r>
              <a:rPr lang="en-US" sz="1400" dirty="0"/>
              <a:t>Points are based on </a:t>
            </a:r>
            <a:r>
              <a:rPr lang="en-US" sz="1400" dirty="0" smtClean="0"/>
              <a:t>population</a:t>
            </a:r>
          </a:p>
          <a:p>
            <a:pPr lvl="2"/>
            <a:r>
              <a:rPr lang="en-US" sz="1400" dirty="0" smtClean="0"/>
              <a:t>State </a:t>
            </a:r>
            <a:r>
              <a:rPr lang="en-US" sz="1400" dirty="0"/>
              <a:t>with a lot of people = a lot of </a:t>
            </a:r>
            <a:r>
              <a:rPr lang="en-US" sz="1400" dirty="0" err="1"/>
              <a:t>pts</a:t>
            </a:r>
            <a:r>
              <a:rPr lang="en-US" sz="1400" dirty="0"/>
              <a:t> (NY)</a:t>
            </a:r>
          </a:p>
          <a:p>
            <a:pPr marL="960120" lvl="3" indent="0">
              <a:buNone/>
            </a:pPr>
            <a:r>
              <a:rPr lang="en-US" sz="1400" dirty="0"/>
              <a:t>State with a few people = few </a:t>
            </a:r>
            <a:r>
              <a:rPr lang="en-US" sz="1400" dirty="0" err="1"/>
              <a:t>pts</a:t>
            </a:r>
            <a:r>
              <a:rPr lang="en-US" sz="1400" dirty="0"/>
              <a:t> (Hawaii)</a:t>
            </a:r>
          </a:p>
          <a:p>
            <a:pPr lvl="4"/>
            <a:r>
              <a:rPr lang="en-US" sz="1400" dirty="0"/>
              <a:t>Virginia = 13 pts. (11 reps + 2 Senators)</a:t>
            </a:r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pPr marL="365760" lvl="1" indent="0">
              <a:buNone/>
            </a:pPr>
            <a:r>
              <a:rPr lang="en-US" sz="1400" dirty="0"/>
              <a:t>1</a:t>
            </a:r>
            <a:r>
              <a:rPr lang="en-US" sz="1400" baseline="30000" dirty="0"/>
              <a:t>st</a:t>
            </a:r>
            <a:r>
              <a:rPr lang="en-US" sz="1400" dirty="0"/>
              <a:t> candidate to 270 points wins (51% of </a:t>
            </a:r>
            <a:r>
              <a:rPr lang="en-US" sz="1400" dirty="0" err="1"/>
              <a:t>pts</a:t>
            </a:r>
            <a:r>
              <a:rPr lang="en-US" sz="1400" dirty="0"/>
              <a:t> possible - 538</a:t>
            </a:r>
            <a:r>
              <a:rPr lang="en-US" sz="1400" dirty="0" smtClean="0"/>
              <a:t>)</a:t>
            </a:r>
            <a:r>
              <a:rPr lang="en-US" sz="1400" dirty="0"/>
              <a:t> </a:t>
            </a:r>
          </a:p>
          <a:p>
            <a:pPr marL="0" lvl="0" indent="0">
              <a:buNone/>
            </a:pPr>
            <a:r>
              <a:rPr lang="en-US" sz="1400" u="sng" dirty="0"/>
              <a:t>Problems:</a:t>
            </a:r>
            <a:endParaRPr lang="en-US" sz="1400" dirty="0"/>
          </a:p>
          <a:p>
            <a:pPr lvl="0"/>
            <a:r>
              <a:rPr lang="en-US" sz="1400" dirty="0"/>
              <a:t>Candidates only care about states with large populations </a:t>
            </a:r>
          </a:p>
          <a:p>
            <a:pPr lvl="1"/>
            <a:r>
              <a:rPr lang="en-US" sz="1400" dirty="0"/>
              <a:t>(TX, CA, NY)</a:t>
            </a:r>
          </a:p>
          <a:p>
            <a:pPr lvl="0"/>
            <a:r>
              <a:rPr lang="en-US" sz="1400" dirty="0"/>
              <a:t>Democrats that live in states that always vote Republican</a:t>
            </a:r>
          </a:p>
          <a:p>
            <a:pPr lvl="1"/>
            <a:r>
              <a:rPr lang="en-US" sz="1400" dirty="0"/>
              <a:t>Why vote democrat in Alabama? Can’t win.</a:t>
            </a:r>
          </a:p>
          <a:p>
            <a:pPr lvl="2"/>
            <a:r>
              <a:rPr lang="en-US" sz="1400" dirty="0"/>
              <a:t>Result: Less People Vote</a:t>
            </a:r>
          </a:p>
          <a:p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8534400" y="205859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1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31618" y="1564295"/>
            <a:ext cx="2247225" cy="86449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Alternate Process 6"/>
          <p:cNvSpPr/>
          <p:nvPr/>
        </p:nvSpPr>
        <p:spPr>
          <a:xfrm>
            <a:off x="2378843" y="89974"/>
            <a:ext cx="6096000" cy="2286000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8118" y="462365"/>
            <a:ext cx="6852805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5 Principles of the</a:t>
            </a:r>
            <a:b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U.S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Government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9118" y="1201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169967" y="1260011"/>
            <a:ext cx="266700" cy="30428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Alternate Process 15"/>
          <p:cNvSpPr/>
          <p:nvPr/>
        </p:nvSpPr>
        <p:spPr>
          <a:xfrm>
            <a:off x="3025559" y="2701062"/>
            <a:ext cx="1916497" cy="92479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Rule of Law</a:t>
            </a:r>
            <a:endParaRPr lang="en-US" dirty="0"/>
          </a:p>
        </p:txBody>
      </p:sp>
      <p:sp>
        <p:nvSpPr>
          <p:cNvPr id="18" name="Flowchart: Alternate Process 17"/>
          <p:cNvSpPr/>
          <p:nvPr/>
        </p:nvSpPr>
        <p:spPr>
          <a:xfrm>
            <a:off x="5105400" y="2627748"/>
            <a:ext cx="2057400" cy="84657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Democracy</a:t>
            </a:r>
            <a:endParaRPr lang="en-US" dirty="0"/>
          </a:p>
        </p:txBody>
      </p:sp>
      <p:sp>
        <p:nvSpPr>
          <p:cNvPr id="19" name="Flowchart: Alternate Process 18"/>
          <p:cNvSpPr/>
          <p:nvPr/>
        </p:nvSpPr>
        <p:spPr>
          <a:xfrm>
            <a:off x="7043305" y="2627748"/>
            <a:ext cx="2100695" cy="87283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Representative government</a:t>
            </a:r>
            <a:endParaRPr lang="en-US" dirty="0"/>
          </a:p>
        </p:txBody>
      </p:sp>
      <p:sp>
        <p:nvSpPr>
          <p:cNvPr id="20" name="Flowchart: Alternate Process 19"/>
          <p:cNvSpPr/>
          <p:nvPr/>
        </p:nvSpPr>
        <p:spPr>
          <a:xfrm>
            <a:off x="764933" y="2627748"/>
            <a:ext cx="1892876" cy="972127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Limited government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2654877" y="2316597"/>
            <a:ext cx="133350" cy="41881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938655" y="2324969"/>
            <a:ext cx="133350" cy="30277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486400" y="2311977"/>
            <a:ext cx="133350" cy="31577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6" idx="0"/>
          </p:cNvCxnSpPr>
          <p:nvPr/>
        </p:nvCxnSpPr>
        <p:spPr>
          <a:xfrm flipH="1">
            <a:off x="3983808" y="2334203"/>
            <a:ext cx="133350" cy="36685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4590" y="1613871"/>
            <a:ext cx="1845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Consent of the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governed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" y="722198"/>
            <a:ext cx="1866202" cy="88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74" y="808304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People are the</a:t>
            </a:r>
          </a:p>
          <a:p>
            <a:r>
              <a:rPr lang="en-US" dirty="0" smtClean="0"/>
              <a:t> source of power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42" y="110756"/>
            <a:ext cx="1454058" cy="757419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1" y="3508954"/>
            <a:ext cx="1866202" cy="88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295" y="3557250"/>
            <a:ext cx="370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Government is </a:t>
            </a:r>
          </a:p>
          <a:p>
            <a:r>
              <a:rPr lang="en-US" dirty="0" smtClean="0"/>
              <a:t>not all-powerful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8" y="4284855"/>
            <a:ext cx="1789899" cy="1734946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877" y="3474318"/>
            <a:ext cx="2564004" cy="1215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884656" y="3508954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government and those </a:t>
            </a:r>
          </a:p>
          <a:p>
            <a:r>
              <a:rPr lang="en-US" dirty="0" smtClean="0"/>
              <a:t>who are governed must follow laws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227" y="4682837"/>
            <a:ext cx="2286000" cy="15240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807" y="3319343"/>
            <a:ext cx="186531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426843" y="3557250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People rule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110307"/>
            <a:ext cx="2143125" cy="2143125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185" y="3448600"/>
            <a:ext cx="1865313" cy="114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193520" y="3586241"/>
            <a:ext cx="21050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People elect public</a:t>
            </a:r>
          </a:p>
          <a:p>
            <a:r>
              <a:rPr lang="en-US" dirty="0" smtClean="0"/>
              <a:t> office holders to</a:t>
            </a:r>
          </a:p>
          <a:p>
            <a:r>
              <a:rPr lang="en-US" dirty="0" smtClean="0"/>
              <a:t>Make laws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512" y="4509571"/>
            <a:ext cx="1190140" cy="131249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529" y="5747812"/>
            <a:ext cx="1738623" cy="101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8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7807">
            <a:off x="1008856" y="2392884"/>
            <a:ext cx="118268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Oval 22"/>
          <p:cNvSpPr/>
          <p:nvPr/>
        </p:nvSpPr>
        <p:spPr>
          <a:xfrm>
            <a:off x="-130176" y="3076612"/>
            <a:ext cx="1752600" cy="1696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90542">
            <a:off x="2563460" y="3006459"/>
            <a:ext cx="118268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21"/>
          <p:cNvSpPr/>
          <p:nvPr/>
        </p:nvSpPr>
        <p:spPr>
          <a:xfrm>
            <a:off x="1995689" y="3254734"/>
            <a:ext cx="1752600" cy="1696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4723606" y="3032196"/>
            <a:ext cx="76200" cy="120534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752195" y="3616899"/>
            <a:ext cx="1752600" cy="1696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5382">
            <a:off x="5638798" y="3045810"/>
            <a:ext cx="118268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val 19"/>
          <p:cNvSpPr/>
          <p:nvPr/>
        </p:nvSpPr>
        <p:spPr>
          <a:xfrm>
            <a:off x="5589371" y="3676777"/>
            <a:ext cx="1752600" cy="1696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600200" y="152400"/>
            <a:ext cx="6096000" cy="2819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Significant Documents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852" y="2434020"/>
            <a:ext cx="118268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7326239" y="2756836"/>
            <a:ext cx="1752600" cy="1696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Virginia Statue for </a:t>
            </a:r>
            <a:r>
              <a:rPr lang="en-US" dirty="0"/>
              <a:t>R</a:t>
            </a:r>
            <a:r>
              <a:rPr lang="en-US" dirty="0" smtClean="0"/>
              <a:t>eligious Freedom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399" y="3324607"/>
            <a:ext cx="1470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Charters of the Virginia </a:t>
            </a:r>
          </a:p>
          <a:p>
            <a:r>
              <a:rPr lang="en-US" dirty="0" smtClean="0"/>
              <a:t>company of London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34852" y="3567432"/>
            <a:ext cx="1466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Virginia Declaration of Rights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26048" y="3924771"/>
            <a:ext cx="1627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Declaration of Independence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715000" y="4100435"/>
            <a:ext cx="1743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Articles of  Confederation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501973" y="2286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0" y="4571102"/>
            <a:ext cx="1703666" cy="20582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-1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Rep. </a:t>
            </a:r>
            <a:r>
              <a:rPr lang="en-US" sz="2000" dirty="0" err="1" smtClean="0"/>
              <a:t>gov”t</a:t>
            </a:r>
            <a:endParaRPr lang="en-US" sz="2000" dirty="0" smtClean="0"/>
          </a:p>
          <a:p>
            <a:pPr algn="ctr"/>
            <a:r>
              <a:rPr lang="en-US" sz="2000" dirty="0" smtClean="0"/>
              <a:t>-Guaranteed rights of Englishmen</a:t>
            </a:r>
          </a:p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12214" y="4423600"/>
            <a:ext cx="1469186" cy="220579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-Gov’t should protect Life, Liberty &amp; Property</a:t>
            </a:r>
          </a:p>
          <a:p>
            <a:pPr algn="ctr"/>
            <a:r>
              <a:rPr lang="en-US" sz="1600" dirty="0" smtClean="0"/>
              <a:t>-Model for Bill of Rights &amp;Dec of Independence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3772977" y="4564173"/>
            <a:ext cx="1642939" cy="205829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-Grievances</a:t>
            </a:r>
          </a:p>
          <a:p>
            <a:pPr algn="ctr"/>
            <a:r>
              <a:rPr lang="en-US" dirty="0" smtClean="0"/>
              <a:t>-Declared independence</a:t>
            </a:r>
          </a:p>
          <a:p>
            <a:pPr algn="ctr"/>
            <a:r>
              <a:rPr lang="en-US" dirty="0" smtClean="0"/>
              <a:t>-All men are equal</a:t>
            </a:r>
          </a:p>
          <a:p>
            <a:pPr algn="ctr"/>
            <a:r>
              <a:rPr lang="en-US" dirty="0" smtClean="0"/>
              <a:t>-Unalienable rights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15000" y="4746765"/>
            <a:ext cx="1447800" cy="188263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r>
              <a:rPr lang="en-US" sz="1600" dirty="0" smtClean="0"/>
              <a:t>Very limited Gov’t</a:t>
            </a:r>
          </a:p>
          <a:p>
            <a:pPr algn="ctr"/>
            <a:r>
              <a:rPr lang="en-US" sz="1600" dirty="0" smtClean="0"/>
              <a:t>-Weak Central Gov’t</a:t>
            </a:r>
          </a:p>
          <a:p>
            <a:pPr algn="ctr"/>
            <a:r>
              <a:rPr lang="en-US" sz="1600" dirty="0" smtClean="0"/>
              <a:t>-1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national gov’t</a:t>
            </a:r>
          </a:p>
          <a:p>
            <a:pPr algn="ctr"/>
            <a:r>
              <a:rPr lang="en-US" sz="1600" dirty="0" smtClean="0"/>
              <a:t>-No </a:t>
            </a:r>
            <a:r>
              <a:rPr lang="en-US" sz="1600" dirty="0" err="1" smtClean="0"/>
              <a:t>prez</a:t>
            </a:r>
            <a:endParaRPr lang="en-US" sz="16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7458796" y="4465058"/>
            <a:ext cx="1456604" cy="216434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-People can form their own opinions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76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712027" y="1007918"/>
            <a:ext cx="1101436" cy="228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94263" y="600941"/>
            <a:ext cx="1059873" cy="381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273627" y="280555"/>
            <a:ext cx="2438400" cy="16002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!4</a:t>
            </a:r>
            <a:r>
              <a:rPr lang="en-US" sz="24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Amendment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54135" y="126422"/>
            <a:ext cx="1849583" cy="85551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Birth</a:t>
            </a:r>
            <a:endParaRPr lang="en-US" sz="2800" dirty="0"/>
          </a:p>
        </p:txBody>
      </p:sp>
      <p:sp>
        <p:nvSpPr>
          <p:cNvPr id="12" name="Oval 11"/>
          <p:cNvSpPr/>
          <p:nvPr/>
        </p:nvSpPr>
        <p:spPr>
          <a:xfrm>
            <a:off x="3810000" y="900546"/>
            <a:ext cx="2286000" cy="81049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Naturalization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8196" y="2670545"/>
            <a:ext cx="86106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sz="2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124200" y="2670545"/>
            <a:ext cx="0" cy="395885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19800" y="2670545"/>
            <a:ext cx="0" cy="395885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88196" y="3429000"/>
            <a:ext cx="8696031" cy="2691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43632" y="2958029"/>
            <a:ext cx="278056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Civic Duties(Mandatory)</a:t>
            </a:r>
            <a:endParaRPr lang="en-US" sz="2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058927" y="2969797"/>
            <a:ext cx="303999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Responsibilities(voluntary)</a:t>
            </a:r>
            <a:endParaRPr lang="en-US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80856" y="2958405"/>
            <a:ext cx="1218603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Pictures</a:t>
            </a:r>
            <a:endParaRPr lang="en-US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9375" y="3455919"/>
            <a:ext cx="2749086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</a:t>
            </a:r>
            <a:r>
              <a:rPr lang="en-US" sz="2800" b="1" dirty="0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Obey the law</a:t>
            </a:r>
          </a:p>
          <a:p>
            <a:pPr algn="ctr"/>
            <a:r>
              <a:rPr lang="en-US" sz="2800" b="1" cap="none" spc="0" dirty="0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-Pay Taxes</a:t>
            </a:r>
          </a:p>
          <a:p>
            <a:pPr algn="ctr"/>
            <a:r>
              <a:rPr lang="en-US" sz="2800" b="1" dirty="0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-Serve in Military</a:t>
            </a:r>
          </a:p>
          <a:p>
            <a:pPr algn="ctr"/>
            <a:r>
              <a:rPr lang="en-US" sz="2800" b="1" dirty="0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(if called)</a:t>
            </a:r>
          </a:p>
          <a:p>
            <a:pPr algn="ctr"/>
            <a:r>
              <a:rPr lang="en-US" sz="2800" b="1" cap="none" spc="0" dirty="0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-Serve in Jury</a:t>
            </a:r>
          </a:p>
          <a:p>
            <a:pPr algn="ctr"/>
            <a:r>
              <a:rPr lang="en-US" sz="2800" b="1" dirty="0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(if called)</a:t>
            </a:r>
          </a:p>
          <a:p>
            <a:pPr algn="ctr"/>
            <a:r>
              <a:rPr lang="en-US" sz="2800" b="1" dirty="0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-Not speeding</a:t>
            </a:r>
            <a:endParaRPr lang="en-US" sz="2800" b="1" cap="none" spc="0" dirty="0">
              <a:ln w="11430"/>
              <a:solidFill>
                <a:schemeClr val="bg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479641" y="2967335"/>
            <a:ext cx="1847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029760" y="3490555"/>
            <a:ext cx="3084499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-Register to vote</a:t>
            </a:r>
          </a:p>
          <a:p>
            <a:pPr algn="ctr"/>
            <a:r>
              <a:rPr lang="en-US" sz="2800" b="1" dirty="0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-Hold elective vote</a:t>
            </a:r>
          </a:p>
          <a:p>
            <a:pPr algn="ctr"/>
            <a:r>
              <a:rPr lang="en-US" sz="2800" b="1" dirty="0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-Communicate</a:t>
            </a:r>
          </a:p>
          <a:p>
            <a:pPr algn="ctr"/>
            <a:r>
              <a:rPr lang="en-US" sz="2800" b="1" dirty="0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With gov’t officials</a:t>
            </a:r>
          </a:p>
          <a:p>
            <a:pPr algn="ctr"/>
            <a:r>
              <a:rPr lang="en-US" sz="2800" b="1" dirty="0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-Volunteer </a:t>
            </a:r>
          </a:p>
          <a:p>
            <a:pPr algn="ctr"/>
            <a:r>
              <a:rPr lang="en-US" sz="2800" b="1" cap="none" spc="0" dirty="0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-Participate in </a:t>
            </a:r>
          </a:p>
          <a:p>
            <a:pPr algn="ctr"/>
            <a:r>
              <a:rPr lang="en-US" sz="2800" b="1" cap="none" spc="0" dirty="0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Political campaigns</a:t>
            </a:r>
            <a:endParaRPr lang="en-US" sz="2800" b="1" cap="none" spc="0" dirty="0">
              <a:ln w="11430"/>
              <a:solidFill>
                <a:schemeClr val="bg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855" y="3490555"/>
            <a:ext cx="1300163" cy="1300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018" y="3483628"/>
            <a:ext cx="1277500" cy="12718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259" y="4790718"/>
            <a:ext cx="1615024" cy="10766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0" y="5867400"/>
            <a:ext cx="1771414" cy="7619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544" y="2317822"/>
            <a:ext cx="1659225" cy="11001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9670916">
            <a:off x="5730071" y="844127"/>
            <a:ext cx="3359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7366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Citizenship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736600">
                  <a:schemeClr val="accent6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29289" y="1298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6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10600" y="3810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Checks and Balances, Separation of Powers and Federalism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Checks and balances: Each branch has the power to check the other braches and make sure they don’t have to much power. It also balances for equal power.</a:t>
            </a:r>
          </a:p>
          <a:p>
            <a:r>
              <a:rPr lang="en-US" sz="2800" dirty="0" smtClean="0"/>
              <a:t>Separation of Power: Separate the government (power) into three branches</a:t>
            </a:r>
          </a:p>
          <a:p>
            <a:r>
              <a:rPr lang="en-US" sz="2800" dirty="0" smtClean="0"/>
              <a:t>Federalism: Dividing power between national and state.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890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04800"/>
            <a:ext cx="7848600" cy="1096962"/>
          </a:xfrm>
        </p:spPr>
        <p:txBody>
          <a:bodyPr>
            <a:normAutofit/>
          </a:bodyPr>
          <a:lstStyle/>
          <a:p>
            <a:r>
              <a:rPr lang="en-US" sz="4800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Six goals in the Preamble</a:t>
            </a:r>
            <a:endParaRPr lang="en-US" sz="4800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the People</a:t>
            </a:r>
          </a:p>
          <a:p>
            <a:r>
              <a:rPr lang="en-US" dirty="0" smtClean="0"/>
              <a:t>To form a more perfect union     Kill Articles of Confederation</a:t>
            </a:r>
          </a:p>
          <a:p>
            <a:r>
              <a:rPr lang="en-US" dirty="0" smtClean="0"/>
              <a:t>Establish Justice                         Fair courts &amp; laws</a:t>
            </a:r>
          </a:p>
          <a:p>
            <a:r>
              <a:rPr lang="en-US" dirty="0" smtClean="0"/>
              <a:t>Domestic tranquility                   Peace in the USA</a:t>
            </a:r>
          </a:p>
          <a:p>
            <a:r>
              <a:rPr lang="en-US" dirty="0" smtClean="0"/>
              <a:t>Common defense                      Protect from other countries</a:t>
            </a:r>
          </a:p>
          <a:p>
            <a:r>
              <a:rPr lang="en-US" dirty="0" smtClean="0"/>
              <a:t>Promote the general welfare     Make our lives better</a:t>
            </a:r>
          </a:p>
          <a:p>
            <a:r>
              <a:rPr lang="en-US" dirty="0" smtClean="0"/>
              <a:t>Blessings of liberty                    Protect our rights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27896" y="12013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19155" y="4038600"/>
            <a:ext cx="342900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44736" y="1597967"/>
            <a:ext cx="3199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Consent of the governed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38650" y="2286000"/>
            <a:ext cx="342900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828492" y="2743200"/>
            <a:ext cx="1953058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280063" y="3200400"/>
            <a:ext cx="1501487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025054" y="3581400"/>
            <a:ext cx="1585046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8" idx="1"/>
          </p:cNvCxnSpPr>
          <p:nvPr/>
        </p:nvCxnSpPr>
        <p:spPr>
          <a:xfrm>
            <a:off x="2743200" y="1828800"/>
            <a:ext cx="1901536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149096" y="4495800"/>
            <a:ext cx="1632454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03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The First Amendment</a:t>
            </a:r>
            <a:endParaRPr lang="en-US" sz="60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Amendment</a:t>
            </a:r>
          </a:p>
          <a:p>
            <a:pPr lvl="1"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Freedom of:</a:t>
            </a: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sz="4000" dirty="0" smtClean="0">
                <a:solidFill>
                  <a:srgbClr val="FF0000"/>
                </a:solidFill>
              </a:rPr>
              <a:t>R</a:t>
            </a:r>
            <a:r>
              <a:rPr lang="en-US" sz="3600" dirty="0" smtClean="0"/>
              <a:t>eligion</a:t>
            </a:r>
          </a:p>
          <a:p>
            <a:pPr lvl="1"/>
            <a:r>
              <a:rPr lang="en-US" sz="4000" dirty="0" smtClean="0">
                <a:solidFill>
                  <a:srgbClr val="FF0000"/>
                </a:solidFill>
              </a:rPr>
              <a:t>A</a:t>
            </a:r>
            <a:r>
              <a:rPr lang="en-US" sz="3600" dirty="0" smtClean="0"/>
              <a:t>ssembly</a:t>
            </a:r>
          </a:p>
          <a:p>
            <a:pPr lvl="1"/>
            <a:r>
              <a:rPr lang="en-US" sz="4000" dirty="0" smtClean="0">
                <a:solidFill>
                  <a:srgbClr val="FF0000"/>
                </a:solidFill>
              </a:rPr>
              <a:t>P</a:t>
            </a:r>
            <a:r>
              <a:rPr lang="en-US" sz="3600" dirty="0" smtClean="0"/>
              <a:t>ress</a:t>
            </a:r>
          </a:p>
          <a:p>
            <a:pPr lvl="1"/>
            <a:r>
              <a:rPr lang="en-US" sz="4000" dirty="0" smtClean="0">
                <a:solidFill>
                  <a:srgbClr val="FF0000"/>
                </a:solidFill>
              </a:rPr>
              <a:t>P</a:t>
            </a:r>
            <a:r>
              <a:rPr lang="en-US" sz="3600" dirty="0" smtClean="0"/>
              <a:t>etition</a:t>
            </a:r>
          </a:p>
          <a:p>
            <a:pPr lvl="1"/>
            <a:r>
              <a:rPr lang="en-US" sz="3900" dirty="0" smtClean="0">
                <a:solidFill>
                  <a:srgbClr val="FF0000"/>
                </a:solidFill>
              </a:rPr>
              <a:t>S</a:t>
            </a:r>
            <a:r>
              <a:rPr lang="en-US" sz="3600" dirty="0" smtClean="0"/>
              <a:t>peech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83548" y="12943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5" y="1215167"/>
            <a:ext cx="1295780" cy="12957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98515" y="1401392"/>
            <a:ext cx="588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>
                <a:ln w="50800"/>
                <a:solidFill>
                  <a:srgbClr val="FF0000"/>
                </a:solidFill>
              </a:rPr>
              <a:t>R</a:t>
            </a:r>
            <a:endParaRPr lang="en-US" sz="54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066" y="2510947"/>
            <a:ext cx="1739134" cy="12170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01916" y="2516792"/>
            <a:ext cx="6607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rgbClr val="FF0000"/>
                </a:solidFill>
                <a:effectLst/>
              </a:rPr>
              <a:t>A</a:t>
            </a:r>
            <a:endParaRPr lang="en-US" sz="54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71" y="3699895"/>
            <a:ext cx="2179246" cy="11351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585214" y="3699895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rgbClr val="FF0000"/>
                </a:solidFill>
                <a:effectLst/>
              </a:rPr>
              <a:t>P</a:t>
            </a:r>
            <a:endParaRPr lang="en-US" sz="54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575" y="4623225"/>
            <a:ext cx="1573271" cy="113823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91846" y="5002374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rgbClr val="FF0000"/>
                </a:solidFill>
                <a:effectLst/>
              </a:rPr>
              <a:t>P</a:t>
            </a:r>
            <a:endParaRPr lang="en-US" sz="54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968" y="5681583"/>
            <a:ext cx="1310862" cy="115728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697030" y="5915541"/>
            <a:ext cx="514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rgbClr val="FF0000"/>
                </a:solidFill>
                <a:effectLst/>
              </a:rPr>
              <a:t>S</a:t>
            </a:r>
            <a:endParaRPr lang="en-US" sz="54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468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Amending the Constitution </a:t>
            </a:r>
            <a:endParaRPr lang="en-US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1110" y="1724891"/>
            <a:ext cx="1433945" cy="124690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National Congress Proposes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256299"/>
            <a:ext cx="4093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Two ways to amend the US constitution</a:t>
            </a:r>
            <a:endParaRPr lang="en-US" sz="2000" u="sng" dirty="0"/>
          </a:p>
        </p:txBody>
      </p:sp>
      <p:sp>
        <p:nvSpPr>
          <p:cNvPr id="6" name="Rectangle 5"/>
          <p:cNvSpPr/>
          <p:nvPr/>
        </p:nvSpPr>
        <p:spPr>
          <a:xfrm>
            <a:off x="561110" y="3130581"/>
            <a:ext cx="1433945" cy="128901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State demand </a:t>
            </a:r>
            <a:r>
              <a:rPr lang="en-US" sz="2000" u="sng" dirty="0" smtClean="0"/>
              <a:t>Convention</a:t>
            </a:r>
            <a:endParaRPr lang="en-US" sz="2000" dirty="0" smtClean="0"/>
          </a:p>
          <a:p>
            <a:pPr algn="ctr"/>
            <a:r>
              <a:rPr lang="en-US" sz="2000" dirty="0" smtClean="0"/>
              <a:t>Proposes</a:t>
            </a:r>
            <a:endParaRPr lang="en-US" sz="2000" dirty="0"/>
          </a:p>
        </p:txBody>
      </p:sp>
      <p:sp>
        <p:nvSpPr>
          <p:cNvPr id="8" name="Right Arrow 7"/>
          <p:cNvSpPr/>
          <p:nvPr/>
        </p:nvSpPr>
        <p:spPr>
          <a:xfrm rot="20658268">
            <a:off x="2188646" y="3261904"/>
            <a:ext cx="991139" cy="61267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536982">
            <a:off x="2132081" y="2373617"/>
            <a:ext cx="991139" cy="570757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76600" y="2389908"/>
            <a:ext cx="1371600" cy="135054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States vote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675909" y="3816654"/>
            <a:ext cx="318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Amending the </a:t>
            </a:r>
            <a:r>
              <a:rPr lang="en-US" b="1" u="sng" dirty="0" smtClean="0"/>
              <a:t>STATE</a:t>
            </a:r>
            <a:r>
              <a:rPr lang="en-US" u="sng" dirty="0"/>
              <a:t> </a:t>
            </a:r>
            <a:r>
              <a:rPr lang="en-US" u="sng" dirty="0" smtClean="0"/>
              <a:t>Constitution</a:t>
            </a:r>
            <a:endParaRPr lang="en-US" u="sng" dirty="0"/>
          </a:p>
        </p:txBody>
      </p:sp>
      <p:sp>
        <p:nvSpPr>
          <p:cNvPr id="12" name="Rectangle 11"/>
          <p:cNvSpPr/>
          <p:nvPr/>
        </p:nvSpPr>
        <p:spPr>
          <a:xfrm>
            <a:off x="3924300" y="4227550"/>
            <a:ext cx="1447800" cy="1143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General Assembly Proposes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3924300" y="5562600"/>
            <a:ext cx="1447800" cy="1143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 err="1" smtClean="0"/>
              <a:t>Covention</a:t>
            </a:r>
            <a:r>
              <a:rPr lang="en-US" sz="2000" dirty="0" smtClean="0"/>
              <a:t> Proposes</a:t>
            </a:r>
            <a:endParaRPr lang="en-US" sz="2000" u="sng" dirty="0"/>
          </a:p>
        </p:txBody>
      </p:sp>
      <p:sp>
        <p:nvSpPr>
          <p:cNvPr id="14" name="Rectangle 13"/>
          <p:cNvSpPr/>
          <p:nvPr/>
        </p:nvSpPr>
        <p:spPr>
          <a:xfrm>
            <a:off x="6629400" y="4848576"/>
            <a:ext cx="1524000" cy="128552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Voters</a:t>
            </a:r>
            <a:endParaRPr lang="en-US" sz="3600" dirty="0"/>
          </a:p>
        </p:txBody>
      </p:sp>
      <p:sp>
        <p:nvSpPr>
          <p:cNvPr id="15" name="Right Arrow 14"/>
          <p:cNvSpPr/>
          <p:nvPr/>
        </p:nvSpPr>
        <p:spPr>
          <a:xfrm rot="20658268">
            <a:off x="5457275" y="5663946"/>
            <a:ext cx="991139" cy="612671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848625">
            <a:off x="5421633" y="4759245"/>
            <a:ext cx="1176393" cy="612671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478982" y="31409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0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423</TotalTime>
  <Words>697</Words>
  <Application>Microsoft Office PowerPoint</Application>
  <PresentationFormat>On-screen Show (4:3)</PresentationFormat>
  <Paragraphs>267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Thatch</vt:lpstr>
      <vt:lpstr>SOL Review Book</vt:lpstr>
      <vt:lpstr>Table of Contents:</vt:lpstr>
      <vt:lpstr>5 Principles of the  U.S Government</vt:lpstr>
      <vt:lpstr>PowerPoint Presentation</vt:lpstr>
      <vt:lpstr>PowerPoint Presentation</vt:lpstr>
      <vt:lpstr>Checks and Balances, Separation of Powers and Federalism</vt:lpstr>
      <vt:lpstr>Six goals in the Preamble</vt:lpstr>
      <vt:lpstr>The First Amendment</vt:lpstr>
      <vt:lpstr>Amending the Constitution </vt:lpstr>
      <vt:lpstr>The Senate</vt:lpstr>
      <vt:lpstr>House of Representative</vt:lpstr>
      <vt:lpstr>How a Bill becomes a Law</vt:lpstr>
      <vt:lpstr>Powers and roles of the President </vt:lpstr>
      <vt:lpstr>PowerPoint Presentation</vt:lpstr>
      <vt:lpstr>PowerPoint Presentation</vt:lpstr>
      <vt:lpstr>PowerPoint Presentation</vt:lpstr>
      <vt:lpstr>Amendments</vt:lpstr>
      <vt:lpstr>VOTING!!!!!!</vt:lpstr>
      <vt:lpstr>PowerPoint Presentation</vt:lpstr>
      <vt:lpstr>Political Parties</vt:lpstr>
      <vt:lpstr>Interest group and Lobbyist</vt:lpstr>
      <vt:lpstr>Electoral College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 Review Book</dc:title>
  <dc:creator>Mikayla M. Shockley</dc:creator>
  <cp:lastModifiedBy>Pearce Dietrich</cp:lastModifiedBy>
  <cp:revision>44</cp:revision>
  <dcterms:created xsi:type="dcterms:W3CDTF">2012-12-10T14:04:18Z</dcterms:created>
  <dcterms:modified xsi:type="dcterms:W3CDTF">2013-05-14T12:51:15Z</dcterms:modified>
</cp:coreProperties>
</file>