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69585-43AA-409D-81D8-006628FE9B49}" type="datetimeFigureOut">
              <a:rPr lang="en-US" smtClean="0"/>
              <a:t>1/4/2013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6762D5-5F1D-4CAA-AF4A-91FEB6716E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056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762D5-5F1D-4CAA-AF4A-91FEB6716EA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514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E2ED-751B-44D1-8797-4F1CF8679FA7}" type="datetimeFigureOut">
              <a:rPr lang="en-US" smtClean="0"/>
              <a:t>1/4/2013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1E00E-A218-41E3-B140-DB45ACE3F7C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E2ED-751B-44D1-8797-4F1CF8679FA7}" type="datetimeFigureOut">
              <a:rPr lang="en-US" smtClean="0"/>
              <a:t>1/4/2013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1E00E-A218-41E3-B140-DB45ACE3F7C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E2ED-751B-44D1-8797-4F1CF8679FA7}" type="datetimeFigureOut">
              <a:rPr lang="en-US" smtClean="0"/>
              <a:t>1/4/2013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1E00E-A218-41E3-B140-DB45ACE3F7C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E2ED-751B-44D1-8797-4F1CF8679FA7}" type="datetimeFigureOut">
              <a:rPr lang="en-US" smtClean="0"/>
              <a:t>1/4/2013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1E00E-A218-41E3-B140-DB45ACE3F7C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E2ED-751B-44D1-8797-4F1CF8679FA7}" type="datetimeFigureOut">
              <a:rPr lang="en-US" smtClean="0"/>
              <a:t>1/4/2013</a:t>
            </a:fld>
            <a:endParaRPr lang="en-US" dirty="0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1E00E-A218-41E3-B140-DB45ACE3F7C1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E2ED-751B-44D1-8797-4F1CF8679FA7}" type="datetimeFigureOut">
              <a:rPr lang="en-US" smtClean="0"/>
              <a:t>1/4/2013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1E00E-A218-41E3-B140-DB45ACE3F7C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E2ED-751B-44D1-8797-4F1CF8679FA7}" type="datetimeFigureOut">
              <a:rPr lang="en-US" smtClean="0"/>
              <a:t>1/4/2013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1E00E-A218-41E3-B140-DB45ACE3F7C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E2ED-751B-44D1-8797-4F1CF8679FA7}" type="datetimeFigureOut">
              <a:rPr lang="en-US" smtClean="0"/>
              <a:t>1/4/2013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1E00E-A218-41E3-B140-DB45ACE3F7C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E2ED-751B-44D1-8797-4F1CF8679FA7}" type="datetimeFigureOut">
              <a:rPr lang="en-US" smtClean="0"/>
              <a:t>1/4/2013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1E00E-A218-41E3-B140-DB45ACE3F7C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E2ED-751B-44D1-8797-4F1CF8679FA7}" type="datetimeFigureOut">
              <a:rPr lang="en-US" smtClean="0"/>
              <a:t>1/4/2013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1E00E-A218-41E3-B140-DB45ACE3F7C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E2ED-751B-44D1-8797-4F1CF8679FA7}" type="datetimeFigureOut">
              <a:rPr lang="en-US" smtClean="0"/>
              <a:t>1/4/2013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1E00E-A218-41E3-B140-DB45ACE3F7C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886E2ED-751B-44D1-8797-4F1CF8679FA7}" type="datetimeFigureOut">
              <a:rPr lang="en-US" smtClean="0"/>
              <a:t>1/4/2013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221E00E-A218-41E3-B140-DB45ACE3F7C1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SOL Review Booklet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Kimberly Holcomb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514600"/>
            <a:ext cx="2916382" cy="194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83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9357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8800" dirty="0" smtClean="0"/>
              <a:t>The Senate</a:t>
            </a:r>
            <a:endParaRPr lang="en-US" sz="8800" dirty="0"/>
          </a:p>
        </p:txBody>
      </p:sp>
      <p:sp>
        <p:nvSpPr>
          <p:cNvPr id="3" name="TextBox 2"/>
          <p:cNvSpPr txBox="1"/>
          <p:nvPr/>
        </p:nvSpPr>
        <p:spPr>
          <a:xfrm>
            <a:off x="7924800" y="92425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Page#10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752600"/>
            <a:ext cx="8229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dirty="0" smtClean="0">
                <a:solidFill>
                  <a:srgbClr val="92D050"/>
                </a:solidFill>
              </a:rPr>
              <a:t>100 </a:t>
            </a:r>
          </a:p>
          <a:p>
            <a:pPr algn="ctr"/>
            <a:r>
              <a:rPr lang="en-US" sz="12000" dirty="0" smtClean="0">
                <a:solidFill>
                  <a:srgbClr val="92D050"/>
                </a:solidFill>
              </a:rPr>
              <a:t>Members</a:t>
            </a:r>
            <a:endParaRPr lang="en-US" sz="120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65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House of Representatives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981200"/>
            <a:ext cx="838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dirty="0" smtClean="0">
                <a:solidFill>
                  <a:srgbClr val="92D050"/>
                </a:solidFill>
              </a:rPr>
              <a:t>435 </a:t>
            </a:r>
          </a:p>
          <a:p>
            <a:pPr algn="ctr"/>
            <a:r>
              <a:rPr lang="en-US" sz="12000" dirty="0" smtClean="0">
                <a:solidFill>
                  <a:srgbClr val="92D050"/>
                </a:solidFill>
              </a:rPr>
              <a:t>Members</a:t>
            </a:r>
            <a:endParaRPr lang="en-US" sz="12000" dirty="0">
              <a:solidFill>
                <a:srgbClr val="92D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24800" y="138545"/>
            <a:ext cx="1905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Page#11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05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406" y="2078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How a Bill becomes a Law</a:t>
            </a:r>
            <a:endParaRPr lang="en-US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71600"/>
            <a:ext cx="1638300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383" y="1371600"/>
            <a:ext cx="1427018" cy="167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206" y="1351843"/>
            <a:ext cx="1676400" cy="16961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855" y="1371600"/>
            <a:ext cx="1586345" cy="1676400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8458200" y="1752600"/>
            <a:ext cx="4572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915400" y="1752600"/>
            <a:ext cx="0" cy="30480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855" y="3733801"/>
            <a:ext cx="1769542" cy="21336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303" y="3733801"/>
            <a:ext cx="1654921" cy="1981199"/>
          </a:xfrm>
          <a:prstGeom prst="rect">
            <a:avLst/>
          </a:prstGeom>
        </p:spPr>
      </p:pic>
      <p:sp>
        <p:nvSpPr>
          <p:cNvPr id="29" name="Left Arrow 28"/>
          <p:cNvSpPr/>
          <p:nvPr/>
        </p:nvSpPr>
        <p:spPr>
          <a:xfrm>
            <a:off x="3962402" y="4495801"/>
            <a:ext cx="914398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733800"/>
            <a:ext cx="1635804" cy="204354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733800"/>
            <a:ext cx="1924050" cy="2159507"/>
          </a:xfrm>
          <a:prstGeom prst="rect">
            <a:avLst/>
          </a:prstGeom>
        </p:spPr>
      </p:pic>
      <p:sp>
        <p:nvSpPr>
          <p:cNvPr id="31" name="Left Arrow 30"/>
          <p:cNvSpPr/>
          <p:nvPr/>
        </p:nvSpPr>
        <p:spPr>
          <a:xfrm>
            <a:off x="2057400" y="4495801"/>
            <a:ext cx="685800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1943099" y="2019300"/>
            <a:ext cx="592283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3962401" y="2019300"/>
            <a:ext cx="791902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6277606" y="2036618"/>
            <a:ext cx="808994" cy="5432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Left Arrow 26"/>
          <p:cNvSpPr/>
          <p:nvPr/>
        </p:nvSpPr>
        <p:spPr>
          <a:xfrm>
            <a:off x="6277606" y="4572000"/>
            <a:ext cx="594249" cy="533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8458200" y="4786745"/>
            <a:ext cx="457200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846681" y="152400"/>
            <a:ext cx="138737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Page#12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48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Powers and Roles of the President 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Chief </a:t>
            </a:r>
            <a:r>
              <a:rPr lang="en-US" sz="2000" dirty="0"/>
              <a:t>of State: </a:t>
            </a:r>
          </a:p>
          <a:p>
            <a:pPr marL="0" indent="0">
              <a:buNone/>
            </a:pPr>
            <a:r>
              <a:rPr lang="en-US" sz="2000" dirty="0" smtClean="0"/>
              <a:t>       o</a:t>
            </a:r>
            <a:r>
              <a:rPr lang="en-US" sz="2000" dirty="0"/>
              <a:t>	Head of gov’t</a:t>
            </a:r>
          </a:p>
          <a:p>
            <a:pPr marL="0" indent="0">
              <a:buNone/>
            </a:pPr>
            <a:r>
              <a:rPr lang="en-US" sz="2000" dirty="0" smtClean="0"/>
              <a:t>Chief </a:t>
            </a:r>
            <a:r>
              <a:rPr lang="en-US" sz="2000" dirty="0"/>
              <a:t>Executive: </a:t>
            </a:r>
          </a:p>
          <a:p>
            <a:pPr marL="0" indent="0">
              <a:buNone/>
            </a:pPr>
            <a:r>
              <a:rPr lang="en-US" sz="2000" dirty="0" smtClean="0"/>
              <a:t>       o</a:t>
            </a:r>
            <a:r>
              <a:rPr lang="en-US" sz="2000" dirty="0"/>
              <a:t>	Head of Executive branch</a:t>
            </a:r>
          </a:p>
          <a:p>
            <a:pPr marL="0" indent="0">
              <a:buNone/>
            </a:pPr>
            <a:r>
              <a:rPr lang="en-US" sz="2000" dirty="0" smtClean="0"/>
              <a:t>Chief </a:t>
            </a:r>
            <a:r>
              <a:rPr lang="en-US" sz="2000" dirty="0"/>
              <a:t>Legislator: </a:t>
            </a:r>
          </a:p>
          <a:p>
            <a:pPr marL="0" indent="0">
              <a:buNone/>
            </a:pPr>
            <a:r>
              <a:rPr lang="en-US" sz="2000" dirty="0" smtClean="0"/>
              <a:t>       o</a:t>
            </a:r>
            <a:r>
              <a:rPr lang="en-US" sz="2000" dirty="0"/>
              <a:t>	Head of making laws</a:t>
            </a:r>
          </a:p>
          <a:p>
            <a:pPr marL="0" indent="0">
              <a:buNone/>
            </a:pPr>
            <a:r>
              <a:rPr lang="en-US" sz="2000" dirty="0" smtClean="0"/>
              <a:t>Chief </a:t>
            </a:r>
            <a:r>
              <a:rPr lang="en-US" sz="2000" dirty="0"/>
              <a:t>of Party: </a:t>
            </a:r>
          </a:p>
          <a:p>
            <a:pPr marL="0" indent="0">
              <a:buNone/>
            </a:pPr>
            <a:r>
              <a:rPr lang="en-US" sz="2000" dirty="0" smtClean="0"/>
              <a:t>       o</a:t>
            </a:r>
            <a:r>
              <a:rPr lang="en-US" sz="2000" dirty="0"/>
              <a:t>	Head of his political party</a:t>
            </a:r>
          </a:p>
          <a:p>
            <a:pPr marL="0" indent="0">
              <a:buNone/>
            </a:pPr>
            <a:r>
              <a:rPr lang="en-US" sz="2000" dirty="0" smtClean="0"/>
              <a:t>Chief </a:t>
            </a:r>
            <a:r>
              <a:rPr lang="en-US" sz="2000" dirty="0"/>
              <a:t>Diplomat: </a:t>
            </a:r>
          </a:p>
          <a:p>
            <a:pPr marL="0" indent="0">
              <a:buNone/>
            </a:pPr>
            <a:r>
              <a:rPr lang="en-US" sz="2000" dirty="0" smtClean="0"/>
              <a:t>       o</a:t>
            </a:r>
            <a:r>
              <a:rPr lang="en-US" sz="2000" dirty="0"/>
              <a:t>	Main representative for talking to other countries</a:t>
            </a:r>
          </a:p>
          <a:p>
            <a:pPr marL="0" indent="0">
              <a:buNone/>
            </a:pPr>
            <a:r>
              <a:rPr lang="en-US" sz="2000" dirty="0" smtClean="0"/>
              <a:t>Commander-in-chief</a:t>
            </a:r>
            <a:r>
              <a:rPr lang="en-US" sz="2000" dirty="0"/>
              <a:t>: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       o	Head of Military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5800" dirty="0"/>
              <a:t>P</a:t>
            </a:r>
            <a:r>
              <a:rPr lang="en-US" sz="5800" dirty="0" smtClean="0"/>
              <a:t>roposes </a:t>
            </a:r>
            <a:r>
              <a:rPr lang="en-US" sz="5800" dirty="0"/>
              <a:t>Legislation (laws)</a:t>
            </a:r>
          </a:p>
          <a:p>
            <a:r>
              <a:rPr lang="en-US" sz="5800" dirty="0" smtClean="0"/>
              <a:t>Appeals </a:t>
            </a:r>
            <a:r>
              <a:rPr lang="en-US" sz="5800" dirty="0"/>
              <a:t>to the people (TV, “state of the union”)</a:t>
            </a:r>
          </a:p>
          <a:p>
            <a:r>
              <a:rPr lang="en-US" sz="5800" dirty="0" smtClean="0"/>
              <a:t>Sign </a:t>
            </a:r>
            <a:r>
              <a:rPr lang="en-US" sz="5800" dirty="0"/>
              <a:t>or Veto Laws</a:t>
            </a:r>
          </a:p>
          <a:p>
            <a:r>
              <a:rPr lang="en-US" sz="5800" dirty="0" smtClean="0"/>
              <a:t>Appoints </a:t>
            </a:r>
            <a:r>
              <a:rPr lang="en-US" sz="5800" dirty="0"/>
              <a:t>Judges and Officials</a:t>
            </a:r>
          </a:p>
          <a:p>
            <a:r>
              <a:rPr lang="en-US" sz="5800" dirty="0" smtClean="0"/>
              <a:t>Proposes </a:t>
            </a:r>
            <a:r>
              <a:rPr lang="en-US" sz="5800" dirty="0"/>
              <a:t>a Budget</a:t>
            </a:r>
          </a:p>
          <a:p>
            <a:r>
              <a:rPr lang="en-US" sz="5800" dirty="0" smtClean="0"/>
              <a:t>Administers </a:t>
            </a:r>
            <a:r>
              <a:rPr lang="en-US" sz="5800" dirty="0"/>
              <a:t>Federal bureaucracy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952509" y="69453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Page#13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73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00109" y="92425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Page#14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0109" y="838200"/>
            <a:ext cx="876300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0" dirty="0" smtClean="0"/>
              <a:t>President</a:t>
            </a:r>
          </a:p>
          <a:p>
            <a:pPr algn="ctr"/>
            <a:r>
              <a:rPr lang="en-US" sz="10500" dirty="0" smtClean="0"/>
              <a:t>Vice President </a:t>
            </a:r>
          </a:p>
          <a:p>
            <a:pPr algn="ctr"/>
            <a:r>
              <a:rPr lang="en-US" sz="10500" dirty="0" smtClean="0"/>
              <a:t>Cabinet</a:t>
            </a:r>
            <a:endParaRPr lang="en-US" sz="10500" dirty="0"/>
          </a:p>
        </p:txBody>
      </p:sp>
    </p:spTree>
    <p:extLst>
      <p:ext uri="{BB962C8B-B14F-4D97-AF65-F5344CB8AC3E}">
        <p14:creationId xmlns:p14="http://schemas.microsoft.com/office/powerpoint/2010/main" val="59262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716982" y="204355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Page#15</a:t>
            </a:r>
            <a:endParaRPr lang="en-US" dirty="0"/>
          </a:p>
        </p:txBody>
      </p:sp>
      <p:sp>
        <p:nvSpPr>
          <p:cNvPr id="6" name="Isosceles Triangle 5"/>
          <p:cNvSpPr/>
          <p:nvPr/>
        </p:nvSpPr>
        <p:spPr>
          <a:xfrm>
            <a:off x="734291" y="394855"/>
            <a:ext cx="7620000" cy="589164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828800" y="4648200"/>
            <a:ext cx="5486400" cy="7620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200400" y="2590800"/>
            <a:ext cx="13438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200400" y="2571750"/>
            <a:ext cx="2743200" cy="9525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420091" y="5015345"/>
            <a:ext cx="624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U.S. District Court</a:t>
            </a:r>
            <a:endParaRPr lang="en-US" sz="6000" dirty="0"/>
          </a:p>
        </p:txBody>
      </p:sp>
      <p:sp>
        <p:nvSpPr>
          <p:cNvPr id="25" name="TextBox 24"/>
          <p:cNvSpPr txBox="1"/>
          <p:nvPr/>
        </p:nvSpPr>
        <p:spPr>
          <a:xfrm>
            <a:off x="2781300" y="2552251"/>
            <a:ext cx="3581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Court of Appeals</a:t>
            </a:r>
            <a:endParaRPr lang="en-US" sz="6600" dirty="0"/>
          </a:p>
        </p:txBody>
      </p:sp>
      <p:sp>
        <p:nvSpPr>
          <p:cNvPr id="26" name="TextBox 25"/>
          <p:cNvSpPr txBox="1"/>
          <p:nvPr/>
        </p:nvSpPr>
        <p:spPr>
          <a:xfrm>
            <a:off x="3619500" y="1021140"/>
            <a:ext cx="1905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U.S. Supreme Court</a:t>
            </a:r>
            <a:endParaRPr lang="en-US" sz="3200" dirty="0"/>
          </a:p>
        </p:txBody>
      </p:sp>
      <p:sp>
        <p:nvSpPr>
          <p:cNvPr id="27" name="TextBox 26"/>
          <p:cNvSpPr txBox="1"/>
          <p:nvPr/>
        </p:nvSpPr>
        <p:spPr>
          <a:xfrm>
            <a:off x="7245927" y="5292342"/>
            <a:ext cx="2382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original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219941" y="3124200"/>
            <a:ext cx="2400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Appellate</a:t>
            </a:r>
            <a:endParaRPr lang="en-US" sz="4000" dirty="0"/>
          </a:p>
        </p:txBody>
      </p:sp>
      <p:sp>
        <p:nvSpPr>
          <p:cNvPr id="29" name="TextBox 28"/>
          <p:cNvSpPr txBox="1"/>
          <p:nvPr/>
        </p:nvSpPr>
        <p:spPr>
          <a:xfrm>
            <a:off x="6007677" y="585355"/>
            <a:ext cx="24765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Appellate </a:t>
            </a:r>
          </a:p>
          <a:p>
            <a:pPr algn="ctr"/>
            <a:r>
              <a:rPr lang="en-US" sz="4000" dirty="0" smtClean="0"/>
              <a:t>Limited-Original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0838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18978" y="762000"/>
            <a:ext cx="421870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Civil Case</a:t>
            </a:r>
            <a:r>
              <a:rPr lang="en-US" sz="3600" dirty="0" smtClean="0"/>
              <a:t>: disagreement between two parties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Plaintiff</a:t>
            </a:r>
            <a:r>
              <a:rPr lang="en-US" sz="3600" dirty="0" smtClean="0"/>
              <a:t>: the person who is suing the defendant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Defendant</a:t>
            </a:r>
            <a:r>
              <a:rPr lang="en-US" sz="3600" dirty="0" smtClean="0"/>
              <a:t>: the person being sued </a:t>
            </a: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8001000" y="76200"/>
            <a:ext cx="1057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Page#16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46978" y="761999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/>
              <a:t>  </a:t>
            </a:r>
            <a:r>
              <a:rPr lang="en-US" sz="24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Criminal </a:t>
            </a:r>
            <a:r>
              <a:rPr lang="en-US" sz="24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Law Procedure</a:t>
            </a:r>
          </a:p>
          <a:p>
            <a:r>
              <a:rPr lang="en-US" sz="24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1</a:t>
            </a:r>
            <a:r>
              <a:rPr lang="en-US" sz="2400" dirty="0" smtClean="0"/>
              <a:t>. Arrest </a:t>
            </a:r>
            <a:r>
              <a:rPr lang="en-US" sz="2400" dirty="0"/>
              <a:t>with PROBABLE CAUSE (evidence)</a:t>
            </a:r>
          </a:p>
          <a:p>
            <a:r>
              <a:rPr lang="en-US" sz="24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2</a:t>
            </a:r>
            <a:r>
              <a:rPr lang="en-US" sz="2400" dirty="0" smtClean="0"/>
              <a:t>. Jailed </a:t>
            </a:r>
            <a:r>
              <a:rPr lang="en-US" sz="2400" dirty="0"/>
              <a:t>or released on bail</a:t>
            </a:r>
          </a:p>
          <a:p>
            <a:r>
              <a:rPr lang="en-US" sz="24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3</a:t>
            </a:r>
            <a:r>
              <a:rPr lang="en-US" sz="2400" dirty="0" smtClean="0"/>
              <a:t>. Arraignment</a:t>
            </a:r>
            <a:endParaRPr lang="en-US" sz="2400" dirty="0"/>
          </a:p>
          <a:p>
            <a:r>
              <a:rPr lang="en-US" sz="2400" dirty="0" smtClean="0"/>
              <a:t>          </a:t>
            </a:r>
            <a:r>
              <a:rPr lang="en-US" sz="24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a</a:t>
            </a:r>
            <a:r>
              <a:rPr lang="en-US" sz="2400" dirty="0" smtClean="0"/>
              <a:t>. Plea </a:t>
            </a:r>
            <a:r>
              <a:rPr lang="en-US" sz="2400" dirty="0"/>
              <a:t>entered</a:t>
            </a:r>
          </a:p>
          <a:p>
            <a:r>
              <a:rPr lang="en-US" sz="2400" dirty="0" smtClean="0"/>
              <a:t>          </a:t>
            </a:r>
            <a:r>
              <a:rPr lang="en-US" sz="24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b</a:t>
            </a:r>
            <a:r>
              <a:rPr lang="en-US" sz="2400" dirty="0" smtClean="0"/>
              <a:t>. Probable </a:t>
            </a:r>
            <a:r>
              <a:rPr lang="en-US" sz="2400" dirty="0"/>
              <a:t>Cause is reviewed</a:t>
            </a:r>
          </a:p>
          <a:p>
            <a:r>
              <a:rPr lang="en-US" sz="2400" dirty="0" smtClean="0"/>
              <a:t>          </a:t>
            </a:r>
            <a:r>
              <a:rPr lang="en-US" sz="24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c</a:t>
            </a:r>
            <a:r>
              <a:rPr lang="en-US" sz="2400" dirty="0" smtClean="0"/>
              <a:t>. Attorney </a:t>
            </a:r>
            <a:r>
              <a:rPr lang="en-US" sz="2400" dirty="0"/>
              <a:t>may be appointed</a:t>
            </a:r>
          </a:p>
          <a:p>
            <a:r>
              <a:rPr lang="en-US" sz="2400" dirty="0" smtClean="0"/>
              <a:t>          d. Court </a:t>
            </a:r>
            <a:r>
              <a:rPr lang="en-US" sz="2400" dirty="0"/>
              <a:t>date is set</a:t>
            </a:r>
          </a:p>
          <a:p>
            <a:r>
              <a:rPr lang="en-US" sz="24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4</a:t>
            </a:r>
            <a:r>
              <a:rPr lang="en-US" sz="2400" dirty="0" smtClean="0"/>
              <a:t>. Trial </a:t>
            </a:r>
            <a:r>
              <a:rPr lang="en-US" sz="2400" dirty="0"/>
              <a:t>is conducted</a:t>
            </a:r>
          </a:p>
          <a:p>
            <a:r>
              <a:rPr lang="en-US" sz="24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5</a:t>
            </a:r>
            <a:r>
              <a:rPr lang="en-US" sz="2400" dirty="0" smtClean="0"/>
              <a:t>. Verdict </a:t>
            </a:r>
            <a:endParaRPr lang="en-US" sz="2400" dirty="0"/>
          </a:p>
          <a:p>
            <a:r>
              <a:rPr lang="en-US" sz="2400" dirty="0" smtClean="0"/>
              <a:t>          - </a:t>
            </a:r>
            <a:r>
              <a:rPr lang="en-US" sz="2400" dirty="0"/>
              <a:t>Guilty verdict may be appealed to a higher court</a:t>
            </a:r>
          </a:p>
        </p:txBody>
      </p:sp>
    </p:spTree>
    <p:extLst>
      <p:ext uri="{BB962C8B-B14F-4D97-AF65-F5344CB8AC3E}">
        <p14:creationId xmlns:p14="http://schemas.microsoft.com/office/powerpoint/2010/main" val="285911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76309" y="152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Page#17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789444"/>
            <a:ext cx="4343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Religion</a:t>
            </a: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Assembly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Press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Petition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Speech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708208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Freedoms</a:t>
            </a:r>
            <a:endParaRPr lang="en-US" sz="2800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091" y="106233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92D050"/>
                </a:solidFill>
              </a:rPr>
              <a:t>4</a:t>
            </a:r>
            <a:r>
              <a:rPr lang="en-US" sz="4800" baseline="30000" dirty="0" smtClean="0">
                <a:solidFill>
                  <a:srgbClr val="92D050"/>
                </a:solidFill>
              </a:rPr>
              <a:t>th</a:t>
            </a:r>
            <a:r>
              <a:rPr lang="en-US" sz="4800" dirty="0" smtClean="0">
                <a:solidFill>
                  <a:srgbClr val="92D050"/>
                </a:solidFill>
              </a:rPr>
              <a:t> Amendment</a:t>
            </a:r>
            <a:endParaRPr lang="en-US" sz="4800" dirty="0">
              <a:solidFill>
                <a:srgbClr val="92D05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52400" y="3467100"/>
            <a:ext cx="88392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953000" y="106232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92D050"/>
                </a:solidFill>
              </a:rPr>
              <a:t>5</a:t>
            </a:r>
            <a:r>
              <a:rPr lang="en-US" sz="4800" baseline="30000" dirty="0" smtClean="0">
                <a:solidFill>
                  <a:srgbClr val="92D050"/>
                </a:solidFill>
              </a:rPr>
              <a:t>th</a:t>
            </a:r>
            <a:r>
              <a:rPr lang="en-US" sz="4800" dirty="0" smtClean="0">
                <a:solidFill>
                  <a:srgbClr val="92D050"/>
                </a:solidFill>
              </a:rPr>
              <a:t> Amendment</a:t>
            </a:r>
            <a:endParaRPr lang="en-US" sz="4800" dirty="0">
              <a:solidFill>
                <a:srgbClr val="92D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3000" y="1404997"/>
            <a:ext cx="3962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Arial" pitchFamily="34" charset="0"/>
              <a:buChar char="•"/>
            </a:pPr>
            <a:r>
              <a:rPr lang="en-US" sz="4400" dirty="0" smtClean="0"/>
              <a:t>National Government</a:t>
            </a:r>
            <a:endParaRPr lang="en-US" sz="4400" dirty="0"/>
          </a:p>
        </p:txBody>
      </p:sp>
      <p:sp>
        <p:nvSpPr>
          <p:cNvPr id="13" name="TextBox 12"/>
          <p:cNvSpPr txBox="1"/>
          <p:nvPr/>
        </p:nvSpPr>
        <p:spPr>
          <a:xfrm>
            <a:off x="2424545" y="3525982"/>
            <a:ext cx="4294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92D050"/>
                </a:solidFill>
              </a:rPr>
              <a:t>14</a:t>
            </a:r>
            <a:r>
              <a:rPr lang="en-US" sz="4800" baseline="30000" dirty="0" smtClean="0">
                <a:solidFill>
                  <a:srgbClr val="92D050"/>
                </a:solidFill>
              </a:rPr>
              <a:t>th</a:t>
            </a:r>
            <a:r>
              <a:rPr lang="en-US" sz="4800" dirty="0" smtClean="0">
                <a:solidFill>
                  <a:srgbClr val="92D050"/>
                </a:solidFill>
              </a:rPr>
              <a:t> Amendment</a:t>
            </a:r>
            <a:endParaRPr lang="en-US" sz="4800" dirty="0">
              <a:solidFill>
                <a:srgbClr val="92D05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4571999" y="152400"/>
            <a:ext cx="0" cy="33147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82782" y="4710545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en-US" sz="7200" dirty="0" smtClean="0"/>
              <a:t>State Government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00872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1618" y="-1066800"/>
            <a:ext cx="8839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5400" dirty="0" smtClean="0"/>
          </a:p>
          <a:p>
            <a:endParaRPr lang="en-US" sz="5400" dirty="0"/>
          </a:p>
          <a:p>
            <a:r>
              <a:rPr lang="en-US" sz="5400" dirty="0" smtClean="0"/>
              <a:t>  </a:t>
            </a:r>
            <a:endParaRPr lang="en-US" sz="4800" dirty="0"/>
          </a:p>
        </p:txBody>
      </p:sp>
      <p:sp>
        <p:nvSpPr>
          <p:cNvPr id="3" name="Rectangle 2"/>
          <p:cNvSpPr/>
          <p:nvPr/>
        </p:nvSpPr>
        <p:spPr>
          <a:xfrm>
            <a:off x="131618" y="76200"/>
            <a:ext cx="88392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92D050"/>
                </a:solidFill>
              </a:rPr>
              <a:t>- Before you vote, you must register to vote (sign up)</a:t>
            </a:r>
          </a:p>
          <a:p>
            <a:r>
              <a:rPr lang="en-US" sz="2400" dirty="0"/>
              <a:t>	- Qualifications to vote:</a:t>
            </a:r>
          </a:p>
          <a:p>
            <a:r>
              <a:rPr lang="en-US" sz="2400" dirty="0"/>
              <a:t>		- Citizen of U.S.</a:t>
            </a:r>
          </a:p>
          <a:p>
            <a:r>
              <a:rPr lang="en-US" sz="2400" dirty="0"/>
              <a:t>		- Citizen of state you’re voting in</a:t>
            </a:r>
          </a:p>
          <a:p>
            <a:r>
              <a:rPr lang="en-US" sz="2400" dirty="0"/>
              <a:t>		- 18 years old by Election Day</a:t>
            </a:r>
          </a:p>
          <a:p>
            <a:endParaRPr lang="en-US" sz="2400" dirty="0">
              <a:solidFill>
                <a:srgbClr val="92D050"/>
              </a:solidFill>
            </a:endParaRPr>
          </a:p>
          <a:p>
            <a:r>
              <a:rPr lang="en-US" sz="2400" dirty="0">
                <a:solidFill>
                  <a:srgbClr val="92D050"/>
                </a:solidFill>
              </a:rPr>
              <a:t>- How to Register:</a:t>
            </a:r>
          </a:p>
          <a:p>
            <a:r>
              <a:rPr lang="en-US" sz="2400" dirty="0"/>
              <a:t>	- sign up at:</a:t>
            </a:r>
          </a:p>
          <a:p>
            <a:r>
              <a:rPr lang="en-US" sz="2400" dirty="0"/>
              <a:t>		- Registrar’s office</a:t>
            </a:r>
          </a:p>
          <a:p>
            <a:r>
              <a:rPr lang="en-US" sz="2400" dirty="0"/>
              <a:t>		- DMV</a:t>
            </a:r>
          </a:p>
          <a:p>
            <a:r>
              <a:rPr lang="en-US" sz="2400" dirty="0"/>
              <a:t>		- Library</a:t>
            </a:r>
          </a:p>
          <a:p>
            <a:r>
              <a:rPr lang="en-US" sz="2400" dirty="0"/>
              <a:t>		- Gov’t office</a:t>
            </a:r>
          </a:p>
          <a:p>
            <a:r>
              <a:rPr lang="en-US" sz="2400" dirty="0"/>
              <a:t>		- print online, and then Mail it</a:t>
            </a:r>
          </a:p>
          <a:p>
            <a:r>
              <a:rPr lang="en-US" sz="2400" dirty="0"/>
              <a:t>   	- Must be done 22 days before the </a:t>
            </a:r>
            <a:r>
              <a:rPr lang="en-US" sz="2400" dirty="0" smtClean="0"/>
              <a:t>election</a:t>
            </a:r>
          </a:p>
          <a:p>
            <a:r>
              <a:rPr lang="en-US" sz="2400" dirty="0">
                <a:solidFill>
                  <a:srgbClr val="92D050"/>
                </a:solidFill>
              </a:rPr>
              <a:t>-</a:t>
            </a:r>
            <a:r>
              <a:rPr lang="en-US" sz="2400" dirty="0" smtClean="0">
                <a:solidFill>
                  <a:srgbClr val="92D050"/>
                </a:solidFill>
              </a:rPr>
              <a:t>Reasons people fail to vote:</a:t>
            </a:r>
          </a:p>
          <a:p>
            <a:r>
              <a:rPr lang="en-US" sz="2400" dirty="0" smtClean="0"/>
              <a:t>         -Age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-Education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-Income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8887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45582" y="152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Page#19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2400" y="155231"/>
            <a:ext cx="4572000" cy="65556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92D050"/>
                </a:solidFill>
              </a:rPr>
              <a:t>Similarities of Political Parties</a:t>
            </a:r>
          </a:p>
          <a:p>
            <a:r>
              <a:rPr lang="en-US" sz="2800" dirty="0"/>
              <a:t>- Republicans &amp; Democrats</a:t>
            </a:r>
          </a:p>
          <a:p>
            <a:r>
              <a:rPr lang="en-US" sz="2800" dirty="0"/>
              <a:t>	1. Organize to win elections</a:t>
            </a:r>
          </a:p>
          <a:p>
            <a:r>
              <a:rPr lang="en-US" sz="2800" dirty="0"/>
              <a:t>	2. They influence public policy (laws)</a:t>
            </a:r>
          </a:p>
          <a:p>
            <a:r>
              <a:rPr lang="en-US" sz="2800" dirty="0"/>
              <a:t>	3. Both show liberal and conservative views</a:t>
            </a:r>
          </a:p>
          <a:p>
            <a:r>
              <a:rPr lang="en-US" sz="2800" dirty="0"/>
              <a:t>		- Liberal = equality &amp; freedom</a:t>
            </a:r>
          </a:p>
          <a:p>
            <a:r>
              <a:rPr lang="en-US" sz="2800" dirty="0"/>
              <a:t>		- Conservative = traditional</a:t>
            </a:r>
          </a:p>
          <a:p>
            <a:r>
              <a:rPr lang="en-US" sz="2800" dirty="0"/>
              <a:t>	4. Define the party to win votes from the political “center”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4724400" y="1447800"/>
            <a:ext cx="4267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600" dirty="0">
                <a:solidFill>
                  <a:srgbClr val="92D050"/>
                </a:solidFill>
              </a:rPr>
              <a:t>Differences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             -Platform </a:t>
            </a:r>
            <a:r>
              <a:rPr lang="en-US" sz="3600" dirty="0"/>
              <a:t>= ideology</a:t>
            </a:r>
          </a:p>
          <a:p>
            <a:r>
              <a:rPr lang="en-US" sz="3600" dirty="0"/>
              <a:t>	- The beliefs of the party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648200" y="152400"/>
            <a:ext cx="0" cy="655847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078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of 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Unit 1: Foundations of Government………………………….3-5</a:t>
            </a:r>
          </a:p>
          <a:p>
            <a:r>
              <a:rPr lang="en-US" dirty="0" smtClean="0"/>
              <a:t>Unit 2: Constitutional Government…...………………………6-9</a:t>
            </a:r>
          </a:p>
          <a:p>
            <a:r>
              <a:rPr lang="en-US" dirty="0" smtClean="0"/>
              <a:t>Unit 3: The Legislative Branch(Congress)……....……….…10-12</a:t>
            </a:r>
          </a:p>
          <a:p>
            <a:r>
              <a:rPr lang="en-US" dirty="0" smtClean="0"/>
              <a:t>Unit 4: The Executive Branch(President)…………………..13-14</a:t>
            </a:r>
          </a:p>
          <a:p>
            <a:r>
              <a:rPr lang="en-US" dirty="0" smtClean="0"/>
              <a:t>Unit 5: The Judicial Branch(Federal Courts)………………15-17</a:t>
            </a:r>
          </a:p>
          <a:p>
            <a:r>
              <a:rPr lang="en-US" dirty="0" smtClean="0"/>
              <a:t>Unit 6: People and Politics………………………………..18-22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84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130534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1. Recruit and Nominate candidates</a:t>
            </a:r>
          </a:p>
          <a:p>
            <a:pPr marL="0" indent="0">
              <a:buNone/>
            </a:pPr>
            <a:r>
              <a:rPr lang="en-US" dirty="0"/>
              <a:t>		- The pick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2</a:t>
            </a:r>
            <a:r>
              <a:rPr lang="en-US" dirty="0"/>
              <a:t>. Educate the voters about campaign issues</a:t>
            </a:r>
          </a:p>
          <a:p>
            <a:pPr marL="0" indent="0">
              <a:buNone/>
            </a:pPr>
            <a:r>
              <a:rPr lang="en-US" dirty="0"/>
              <a:t>		- TV ads talking about high electric bills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3</a:t>
            </a:r>
            <a:r>
              <a:rPr lang="en-US" dirty="0"/>
              <a:t>. Helping Candidates Win elections</a:t>
            </a:r>
          </a:p>
          <a:p>
            <a:pPr marL="0" indent="0">
              <a:buNone/>
            </a:pPr>
            <a:r>
              <a:rPr lang="en-US" dirty="0"/>
              <a:t>		- $$$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4</a:t>
            </a:r>
            <a:r>
              <a:rPr lang="en-US" dirty="0"/>
              <a:t>. Monitor actions of officeholders</a:t>
            </a:r>
          </a:p>
          <a:p>
            <a:pPr marL="0" indent="0">
              <a:buNone/>
            </a:pPr>
            <a:r>
              <a:rPr lang="en-US" dirty="0"/>
              <a:t>		- Candidate must vote for bills the Party </a:t>
            </a:r>
            <a:r>
              <a:rPr lang="en-US" dirty="0" smtClean="0"/>
              <a:t>likes</a:t>
            </a:r>
            <a:r>
              <a:rPr lang="en-US" dirty="0"/>
              <a:t>			- If not – No $$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426038"/>
            <a:ext cx="84644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Functions of Political Parties</a:t>
            </a:r>
            <a:endParaRPr lang="en-US" sz="5400" b="1" cap="none" spc="50" dirty="0">
              <a:ln w="11430"/>
              <a:solidFill>
                <a:srgbClr val="92D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72400" y="152400"/>
            <a:ext cx="1149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Page#20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54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2454" y="1600200"/>
            <a:ext cx="8534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3600" dirty="0" smtClean="0"/>
              <a:t>Interest  Group: gives money to politicians</a:t>
            </a:r>
          </a:p>
          <a:p>
            <a:endParaRPr lang="en-US" sz="3600" dirty="0"/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 smtClean="0"/>
              <a:t>Lobbyist: employees of the interest groups</a:t>
            </a:r>
          </a:p>
          <a:p>
            <a:endParaRPr lang="en-US" sz="3600" dirty="0"/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 smtClean="0"/>
              <a:t>Public Policy: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       -TV 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       -Radio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       -Internet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       -Newspaper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8014854" y="152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Page#21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63236" y="521732"/>
            <a:ext cx="867461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Interest Groups, Lobbyist, Public Policy</a:t>
            </a:r>
            <a:endParaRPr lang="en-US" sz="4000" b="1" cap="none" spc="50" dirty="0">
              <a:ln w="11430"/>
              <a:solidFill>
                <a:srgbClr val="92D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951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1961" y="1600200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>
              <a:buFont typeface="Courier New" pitchFamily="49" charset="0"/>
              <a:buChar char="o"/>
            </a:pPr>
            <a:r>
              <a:rPr lang="en-US" sz="2900" dirty="0" smtClean="0"/>
              <a:t>Process </a:t>
            </a:r>
            <a:r>
              <a:rPr lang="en-US" sz="2900" dirty="0"/>
              <a:t>for electing the </a:t>
            </a:r>
            <a:r>
              <a:rPr lang="en-US" sz="2900" dirty="0" smtClean="0"/>
              <a:t>President </a:t>
            </a:r>
            <a:r>
              <a:rPr lang="en-US" sz="2900" dirty="0"/>
              <a:t>and </a:t>
            </a:r>
            <a:r>
              <a:rPr lang="en-US" sz="2900" dirty="0" smtClean="0"/>
              <a:t>Vice President </a:t>
            </a:r>
            <a:endParaRPr lang="en-US" sz="2900" dirty="0"/>
          </a:p>
          <a:p>
            <a:pPr>
              <a:buFont typeface="Courier New" pitchFamily="49" charset="0"/>
              <a:buChar char="o"/>
            </a:pPr>
            <a:r>
              <a:rPr lang="en-US" sz="2900" dirty="0" smtClean="0"/>
              <a:t>Not </a:t>
            </a:r>
            <a:r>
              <a:rPr lang="en-US" sz="2900" dirty="0"/>
              <a:t>a popular vote (most votes in US)</a:t>
            </a:r>
          </a:p>
          <a:p>
            <a:pPr marL="0" indent="0">
              <a:buNone/>
            </a:pPr>
            <a:r>
              <a:rPr lang="en-US" sz="2900" dirty="0" smtClean="0"/>
              <a:t>How </a:t>
            </a:r>
            <a:r>
              <a:rPr lang="en-US" sz="2900" dirty="0"/>
              <a:t>it works:</a:t>
            </a:r>
          </a:p>
          <a:p>
            <a:pPr>
              <a:buFont typeface="Courier New" pitchFamily="49" charset="0"/>
              <a:buChar char="o"/>
            </a:pPr>
            <a:r>
              <a:rPr lang="en-US" sz="2900" dirty="0" smtClean="0"/>
              <a:t>Candidate </a:t>
            </a:r>
            <a:r>
              <a:rPr lang="en-US" sz="2900" dirty="0"/>
              <a:t>with the most votes in a state – wins the state</a:t>
            </a:r>
          </a:p>
          <a:p>
            <a:pPr marL="0" indent="0">
              <a:buNone/>
            </a:pPr>
            <a:r>
              <a:rPr lang="en-US" sz="2900" dirty="0"/>
              <a:t> </a:t>
            </a:r>
            <a:r>
              <a:rPr lang="en-US" sz="2900" dirty="0" smtClean="0"/>
              <a:t>             -Winner-take-all</a:t>
            </a:r>
          </a:p>
          <a:p>
            <a:pPr marL="0" indent="0">
              <a:buNone/>
            </a:pPr>
            <a:r>
              <a:rPr lang="en-US" sz="2900" dirty="0" smtClean="0"/>
              <a:t>              -Favors a </a:t>
            </a:r>
            <a:r>
              <a:rPr lang="en-US" sz="2900" dirty="0"/>
              <a:t>Two Party System</a:t>
            </a:r>
          </a:p>
          <a:p>
            <a:endParaRPr lang="en-US" sz="2900" dirty="0"/>
          </a:p>
          <a:p>
            <a:pPr>
              <a:buFont typeface="Courier New" pitchFamily="49" charset="0"/>
              <a:buChar char="o"/>
            </a:pPr>
            <a:r>
              <a:rPr lang="en-US" sz="2900" dirty="0" smtClean="0"/>
              <a:t>Each </a:t>
            </a:r>
            <a:r>
              <a:rPr lang="en-US" sz="2900" dirty="0"/>
              <a:t>state is worth a certain amount of </a:t>
            </a:r>
            <a:r>
              <a:rPr lang="en-US" sz="2900" dirty="0" smtClean="0"/>
              <a:t>points</a:t>
            </a:r>
          </a:p>
          <a:p>
            <a:pPr marL="0" indent="0">
              <a:buNone/>
            </a:pPr>
            <a:r>
              <a:rPr lang="en-US" sz="2900" dirty="0" smtClean="0"/>
              <a:t>                -Points </a:t>
            </a:r>
            <a:r>
              <a:rPr lang="en-US" sz="2900" dirty="0"/>
              <a:t>are based on population</a:t>
            </a:r>
          </a:p>
          <a:p>
            <a:pPr marL="0" indent="0">
              <a:buNone/>
            </a:pPr>
            <a:r>
              <a:rPr lang="en-US" sz="2900" dirty="0" smtClean="0"/>
              <a:t>                -State </a:t>
            </a:r>
            <a:r>
              <a:rPr lang="en-US" sz="2900" dirty="0"/>
              <a:t>with a lot of people = a lot of </a:t>
            </a:r>
            <a:r>
              <a:rPr lang="en-US" sz="2900" dirty="0" smtClean="0"/>
              <a:t>points </a:t>
            </a:r>
            <a:r>
              <a:rPr lang="en-US" sz="2900" dirty="0"/>
              <a:t>(NY)</a:t>
            </a:r>
          </a:p>
          <a:p>
            <a:pPr marL="0" indent="0">
              <a:buNone/>
            </a:pPr>
            <a:r>
              <a:rPr lang="en-US" sz="2900" dirty="0"/>
              <a:t> </a:t>
            </a:r>
            <a:r>
              <a:rPr lang="en-US" sz="2900" dirty="0" smtClean="0"/>
              <a:t>               -State </a:t>
            </a:r>
            <a:r>
              <a:rPr lang="en-US" sz="2900" dirty="0"/>
              <a:t>with a few people = few </a:t>
            </a:r>
            <a:r>
              <a:rPr lang="en-US" sz="2900" dirty="0" smtClean="0"/>
              <a:t>points </a:t>
            </a:r>
            <a:r>
              <a:rPr lang="en-US" sz="2900" dirty="0"/>
              <a:t>(</a:t>
            </a:r>
            <a:r>
              <a:rPr lang="en-US" sz="2900" dirty="0" smtClean="0"/>
              <a:t>Hawaii)</a:t>
            </a:r>
          </a:p>
          <a:p>
            <a:pPr marL="0" indent="0">
              <a:buNone/>
            </a:pPr>
            <a:r>
              <a:rPr lang="en-US" sz="2900" dirty="0" smtClean="0"/>
              <a:t>                -Virginia </a:t>
            </a:r>
            <a:r>
              <a:rPr lang="en-US" sz="2900" dirty="0"/>
              <a:t>= 13 pts. (11 reps + 2 Senators)</a:t>
            </a:r>
          </a:p>
          <a:p>
            <a:endParaRPr lang="en-US" sz="2900" dirty="0"/>
          </a:p>
          <a:p>
            <a:pPr>
              <a:buFont typeface="Courier New" pitchFamily="49" charset="0"/>
              <a:buChar char="o"/>
            </a:pPr>
            <a:r>
              <a:rPr lang="en-US" sz="2900" dirty="0" smtClean="0"/>
              <a:t>1st </a:t>
            </a:r>
            <a:r>
              <a:rPr lang="en-US" sz="2900" dirty="0"/>
              <a:t>candidate to 270 points wins (51% of </a:t>
            </a:r>
            <a:r>
              <a:rPr lang="en-US" sz="2900" dirty="0" smtClean="0"/>
              <a:t>points </a:t>
            </a:r>
            <a:r>
              <a:rPr lang="en-US" sz="2900" dirty="0"/>
              <a:t>possible - 538)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33600" y="381000"/>
            <a:ext cx="50879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Electoral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smtClean="0">
                <a:ln w="11430"/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College</a:t>
            </a:r>
            <a:endParaRPr lang="en-US" sz="5400" b="1" cap="none" spc="50" dirty="0">
              <a:ln w="11430"/>
              <a:solidFill>
                <a:srgbClr val="92D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24800" y="152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Page#22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89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38200" y="152400"/>
            <a:ext cx="7086600" cy="228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8598" y="-571500"/>
            <a:ext cx="1572275" cy="11430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Page#3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787236" y="457200"/>
            <a:ext cx="525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5 Principles of the U.S. Government Page#3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Oval 6"/>
          <p:cNvSpPr/>
          <p:nvPr/>
        </p:nvSpPr>
        <p:spPr>
          <a:xfrm>
            <a:off x="1787236" y="2428666"/>
            <a:ext cx="1676400" cy="15888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3501736" y="2733764"/>
            <a:ext cx="18288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403273" y="2438400"/>
            <a:ext cx="1780309" cy="15888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7197436" y="2009864"/>
            <a:ext cx="15240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>
            <a:stCxn id="6" idx="0"/>
          </p:cNvCxnSpPr>
          <p:nvPr/>
        </p:nvCxnSpPr>
        <p:spPr>
          <a:xfrm flipH="1">
            <a:off x="990600" y="1916346"/>
            <a:ext cx="6927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457200" y="2286001"/>
            <a:ext cx="540327" cy="5447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197427" y="1916346"/>
            <a:ext cx="160020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872836" y="1371600"/>
            <a:ext cx="574964" cy="91440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623704" y="1992546"/>
            <a:ext cx="0" cy="8382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416136" y="2177374"/>
            <a:ext cx="0" cy="87062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5867400" y="2068746"/>
            <a:ext cx="762000" cy="90305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7391400" y="1657530"/>
            <a:ext cx="914400" cy="86274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46363" y="2272099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Consent of the Governed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913659" y="2849019"/>
            <a:ext cx="144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Limited Government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657600" y="30480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89663" y="3181805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Rule of Law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562600" y="2971800"/>
            <a:ext cx="1482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Democracy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045036" y="24384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Representative Government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74467" y="3232827"/>
            <a:ext cx="1567296" cy="160043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1783773" y="3513486"/>
            <a:ext cx="1679863" cy="150586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992" y="3818515"/>
            <a:ext cx="1700213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522" y="3495350"/>
            <a:ext cx="1700213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851" y="3066135"/>
            <a:ext cx="1772949" cy="1657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35947" y="3533864"/>
            <a:ext cx="144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People are the source of all power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875559" y="3795685"/>
            <a:ext cx="15880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Government is not all powerful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889663" y="4257350"/>
            <a:ext cx="1440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Everyone is under the law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727628" y="384741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Government where the people rule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412614" y="3172184"/>
            <a:ext cx="16551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People elect representative to represent</a:t>
            </a:r>
          </a:p>
          <a:p>
            <a:pPr algn="ctr"/>
            <a:r>
              <a:rPr lang="en-US" dirty="0" smtClean="0"/>
              <a:t>them in government</a:t>
            </a:r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61" y="5051801"/>
            <a:ext cx="1542531" cy="14021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321" y="5184994"/>
            <a:ext cx="1694151" cy="12689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663" y="5371410"/>
            <a:ext cx="1362074" cy="70040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662" y="6071812"/>
            <a:ext cx="1420091" cy="633788"/>
          </a:xfrm>
          <a:prstGeom prst="rect">
            <a:avLst/>
          </a:prstGeom>
        </p:spPr>
      </p:pic>
      <p:cxnSp>
        <p:nvCxnSpPr>
          <p:cNvPr id="38" name="Straight Connector 37"/>
          <p:cNvCxnSpPr/>
          <p:nvPr/>
        </p:nvCxnSpPr>
        <p:spPr>
          <a:xfrm>
            <a:off x="3574472" y="6071812"/>
            <a:ext cx="1988128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529" y="5249053"/>
            <a:ext cx="1819789" cy="13630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518" y="4833257"/>
            <a:ext cx="1372282" cy="15119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3940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609600" y="152400"/>
            <a:ext cx="7696200" cy="2133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81000" y="1953491"/>
            <a:ext cx="1524000" cy="14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86000"/>
            <a:ext cx="154305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436" y="1873826"/>
            <a:ext cx="154305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114" y="2514599"/>
            <a:ext cx="154305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V="1">
            <a:off x="914400" y="1219201"/>
            <a:ext cx="990600" cy="114299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718089" y="914400"/>
            <a:ext cx="771525" cy="16944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4343401" y="1761619"/>
            <a:ext cx="114299" cy="125939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5715000" y="1790700"/>
            <a:ext cx="542925" cy="88669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6858000" y="1371600"/>
            <a:ext cx="1524000" cy="114299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390650" y="669575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Significant Documents</a:t>
            </a:r>
            <a:endParaRPr lang="en-US" sz="4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95300" y="2049282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Virginia Charter Company of London</a:t>
            </a:r>
            <a:endParaRPr lang="en-US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419" y="2438145"/>
            <a:ext cx="1543050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078182" y="2575373"/>
            <a:ext cx="12798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Virginia Statute for </a:t>
            </a:r>
            <a:r>
              <a:rPr lang="en-US" dirty="0"/>
              <a:t>R</a:t>
            </a:r>
            <a:r>
              <a:rPr lang="en-US" dirty="0" smtClean="0"/>
              <a:t>eligious Freedom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783157" y="2713873"/>
            <a:ext cx="13369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Virginia Declaration of Rights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86400" y="2649446"/>
            <a:ext cx="1543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Declaration of Independence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159336" y="2234044"/>
            <a:ext cx="1581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Articles  of Confederation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207818" y="4495800"/>
            <a:ext cx="1697182" cy="2133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2070389" y="4495800"/>
            <a:ext cx="1573357" cy="2133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3810000" y="4457700"/>
            <a:ext cx="1676400" cy="2209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5714999" y="4191000"/>
            <a:ext cx="1568161" cy="24765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7410450" y="4191000"/>
            <a:ext cx="1422689" cy="247303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982932" y="5097471"/>
            <a:ext cx="1697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-Believe in what you want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7818" y="4648200"/>
            <a:ext cx="16971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-1</a:t>
            </a:r>
            <a:r>
              <a:rPr lang="en-US" baseline="30000" dirty="0" smtClean="0"/>
              <a:t>st</a:t>
            </a:r>
            <a:r>
              <a:rPr lang="en-US" dirty="0" smtClean="0"/>
              <a:t> rep. gov’t</a:t>
            </a:r>
          </a:p>
          <a:p>
            <a:pPr algn="ctr"/>
            <a:r>
              <a:rPr lang="en-US" dirty="0"/>
              <a:t>-</a:t>
            </a:r>
            <a:r>
              <a:rPr lang="en-US" dirty="0" smtClean="0"/>
              <a:t>Guaranteed rights of Englishmen </a:t>
            </a:r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0" y="4495800"/>
            <a:ext cx="1752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-life, liberty&amp; property</a:t>
            </a:r>
          </a:p>
          <a:p>
            <a:pPr algn="ctr"/>
            <a:r>
              <a:rPr lang="en-US" dirty="0" smtClean="0"/>
              <a:t>-Model for Bill of Rights and Dec. of Indy.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15000" y="4191000"/>
            <a:ext cx="15681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-grievances</a:t>
            </a:r>
          </a:p>
          <a:p>
            <a:r>
              <a:rPr lang="en-US" dirty="0" smtClean="0"/>
              <a:t>-independence</a:t>
            </a:r>
          </a:p>
          <a:p>
            <a:r>
              <a:rPr lang="en-US" dirty="0" smtClean="0"/>
              <a:t>-equality</a:t>
            </a:r>
          </a:p>
          <a:p>
            <a:r>
              <a:rPr lang="en-US" dirty="0" smtClean="0"/>
              <a:t>-life, liberty, pursuit of happiness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410448" y="4127388"/>
            <a:ext cx="142268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-Weak central gov’t</a:t>
            </a:r>
          </a:p>
          <a:p>
            <a:r>
              <a:rPr lang="en-US" dirty="0" smtClean="0"/>
              <a:t>-1</a:t>
            </a:r>
            <a:r>
              <a:rPr lang="en-US" baseline="30000" dirty="0" smtClean="0"/>
              <a:t>st</a:t>
            </a:r>
            <a:r>
              <a:rPr lang="en-US" dirty="0" smtClean="0"/>
              <a:t> national gov’t</a:t>
            </a:r>
          </a:p>
          <a:p>
            <a:r>
              <a:rPr lang="en-US" dirty="0" smtClean="0"/>
              <a:t>-strong states</a:t>
            </a:r>
          </a:p>
          <a:p>
            <a:r>
              <a:rPr lang="en-US" dirty="0" smtClean="0"/>
              <a:t>-No prez, taxes currency, enforce laws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121794" y="228600"/>
            <a:ext cx="1022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Page#4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16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5509576" y="1243943"/>
            <a:ext cx="1626348" cy="89825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552209" y="589964"/>
            <a:ext cx="1778748" cy="72970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3243552" y="285164"/>
            <a:ext cx="2590800" cy="20366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6502587" y="252869"/>
            <a:ext cx="1828800" cy="1066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477000" y="1254982"/>
            <a:ext cx="1828800" cy="1066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>
            <a:stCxn id="2" idx="7"/>
          </p:cNvCxnSpPr>
          <p:nvPr/>
        </p:nvCxnSpPr>
        <p:spPr>
          <a:xfrm flipH="1">
            <a:off x="5072354" y="583420"/>
            <a:ext cx="382584" cy="65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827692" y="468046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Birth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502587" y="1559472"/>
            <a:ext cx="17776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Naturalization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340507" y="582224"/>
            <a:ext cx="259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14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 Amendment</a:t>
            </a:r>
            <a:endParaRPr lang="en-US" sz="4000" dirty="0"/>
          </a:p>
        </p:txBody>
      </p:sp>
      <p:sp>
        <p:nvSpPr>
          <p:cNvPr id="17" name="Rectangle 16"/>
          <p:cNvSpPr/>
          <p:nvPr/>
        </p:nvSpPr>
        <p:spPr>
          <a:xfrm>
            <a:off x="152401" y="2895600"/>
            <a:ext cx="7010400" cy="381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810000" y="2895600"/>
            <a:ext cx="0" cy="381000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52400" y="30480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Civic Duties (Mandatory)</a:t>
            </a:r>
            <a:endParaRPr lang="en-US" b="1" dirty="0"/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152401" y="3505200"/>
            <a:ext cx="7010399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52400" y="3657600"/>
            <a:ext cx="2895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-Obey the law</a:t>
            </a:r>
          </a:p>
          <a:p>
            <a:r>
              <a:rPr lang="en-US" dirty="0" smtClean="0"/>
              <a:t>-Pay taxes</a:t>
            </a:r>
          </a:p>
          <a:p>
            <a:r>
              <a:rPr lang="en-US" dirty="0" smtClean="0"/>
              <a:t>-Serve in Military (if called)</a:t>
            </a:r>
          </a:p>
          <a:p>
            <a:r>
              <a:rPr lang="en-US" dirty="0" smtClean="0"/>
              <a:t>-Serve in jury (if called)</a:t>
            </a:r>
          </a:p>
          <a:p>
            <a:r>
              <a:rPr lang="en-US" dirty="0" smtClean="0"/>
              <a:t> </a:t>
            </a:r>
          </a:p>
        </p:txBody>
      </p:sp>
      <p:sp>
        <p:nvSpPr>
          <p:cNvPr id="27" name="TextBox 26"/>
          <p:cNvSpPr txBox="1"/>
          <p:nvPr/>
        </p:nvSpPr>
        <p:spPr>
          <a:xfrm rot="19975552">
            <a:off x="-8512" y="126659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Citizenship</a:t>
            </a:r>
            <a:endParaRPr lang="en-US" sz="5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3941618" y="3061855"/>
            <a:ext cx="3221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Civic Responsibilities (Voluntary)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941618" y="3657600"/>
            <a:ext cx="32211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-Register to vote</a:t>
            </a:r>
          </a:p>
          <a:p>
            <a:r>
              <a:rPr lang="en-US" dirty="0" smtClean="0"/>
              <a:t>-Participate in political campaigns</a:t>
            </a:r>
          </a:p>
          <a:p>
            <a:r>
              <a:rPr lang="en-US" dirty="0" smtClean="0"/>
              <a:t>-volunteer</a:t>
            </a:r>
          </a:p>
          <a:p>
            <a:r>
              <a:rPr lang="en-US" dirty="0" smtClean="0"/>
              <a:t>-respect different opinions </a:t>
            </a:r>
            <a:endParaRPr lang="en-US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10" y="5664844"/>
            <a:ext cx="1563978" cy="104075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088" y="5486400"/>
            <a:ext cx="2055090" cy="123305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10" y="4800600"/>
            <a:ext cx="1563978" cy="86424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1" y="2890859"/>
            <a:ext cx="1635204" cy="109013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3987254"/>
            <a:ext cx="1538288" cy="115223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5180443"/>
            <a:ext cx="1743075" cy="12965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46892" y="76200"/>
            <a:ext cx="1097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Page#5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64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39100" y="228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Page#6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Checks and Balances, Separation of Powers, and Federalism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Checks and Balances: Each branch of the government checks each other to make sure one branch doesn’t have more power than the other two.</a:t>
            </a:r>
          </a:p>
          <a:p>
            <a:r>
              <a:rPr lang="en-US" dirty="0" smtClean="0"/>
              <a:t>Separation of Powers: separate the into three branches.</a:t>
            </a:r>
          </a:p>
          <a:p>
            <a:r>
              <a:rPr lang="en-US" dirty="0" smtClean="0"/>
              <a:t>Federalism: Dividing power between national and state.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97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600" dirty="0" smtClean="0"/>
              <a:t>6 goals of the Preamble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the People</a:t>
            </a:r>
          </a:p>
          <a:p>
            <a:r>
              <a:rPr lang="en-US" dirty="0" smtClean="0"/>
              <a:t>To form a more perfect union</a:t>
            </a:r>
          </a:p>
          <a:p>
            <a:r>
              <a:rPr lang="en-US" dirty="0" smtClean="0"/>
              <a:t>Establish justice</a:t>
            </a:r>
          </a:p>
          <a:p>
            <a:r>
              <a:rPr lang="en-US" dirty="0" smtClean="0"/>
              <a:t>Domestic tranquility</a:t>
            </a:r>
          </a:p>
          <a:p>
            <a:r>
              <a:rPr lang="en-US" dirty="0" smtClean="0"/>
              <a:t>Common defense</a:t>
            </a:r>
          </a:p>
          <a:p>
            <a:r>
              <a:rPr lang="en-US" dirty="0" smtClean="0"/>
              <a:t>Promote the general welfare</a:t>
            </a:r>
          </a:p>
          <a:p>
            <a:r>
              <a:rPr lang="en-US" dirty="0" smtClean="0"/>
              <a:t>Blessings of liberty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848600" y="152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Page#7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743200" y="1870364"/>
            <a:ext cx="1828800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572000" y="1639531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Consent of the Governed</a:t>
            </a:r>
            <a:endParaRPr lang="en-US" sz="24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419600" y="2320636"/>
            <a:ext cx="838200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181600" y="2089803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Kill Articles of Confederation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181600" y="2484514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Fair courts and laws</a:t>
            </a:r>
            <a:endParaRPr lang="en-US" sz="24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743200" y="2715419"/>
            <a:ext cx="2438400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276600" y="3200400"/>
            <a:ext cx="2209800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486400" y="2966961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Peace in USA</a:t>
            </a:r>
            <a:endParaRPr lang="en-US" sz="2400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2971800" y="3616036"/>
            <a:ext cx="1981200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942609" y="3385203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Protect from other countries</a:t>
            </a:r>
            <a:endParaRPr lang="en-US" sz="2400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4381500" y="4038600"/>
            <a:ext cx="1485900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867400" y="3807767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Make our lives better</a:t>
            </a:r>
            <a:endParaRPr lang="en-US" sz="2400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3124200" y="4495800"/>
            <a:ext cx="2514600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638800" y="4290214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Protect our rights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6658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The 1</a:t>
            </a:r>
            <a:r>
              <a:rPr lang="en-US" sz="5400" baseline="30000" dirty="0" smtClean="0"/>
              <a:t>st</a:t>
            </a:r>
            <a:r>
              <a:rPr lang="en-US" sz="5400" dirty="0" smtClean="0"/>
              <a:t> Amendment</a:t>
            </a:r>
            <a:endParaRPr lang="en-US" sz="5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Autofit/>
          </a:bodyPr>
          <a:lstStyle/>
          <a:p>
            <a:pPr lvl="1">
              <a:buFont typeface="Wingdings" pitchFamily="2" charset="2"/>
              <a:buChar char="Ø"/>
            </a:pPr>
            <a:r>
              <a:rPr lang="en-US" sz="4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Freedom of:</a:t>
            </a:r>
          </a:p>
          <a:p>
            <a:r>
              <a:rPr lang="en-US" sz="4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4400" dirty="0" smtClean="0"/>
              <a:t>eligion</a:t>
            </a:r>
          </a:p>
          <a:p>
            <a:r>
              <a:rPr lang="en-US" sz="4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4400" dirty="0" smtClean="0"/>
              <a:t>ssembly</a:t>
            </a:r>
          </a:p>
          <a:p>
            <a:r>
              <a:rPr lang="en-US" sz="4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4400" dirty="0" smtClean="0"/>
              <a:t>ress</a:t>
            </a:r>
          </a:p>
          <a:p>
            <a:r>
              <a:rPr lang="en-US" sz="4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4400" dirty="0" smtClean="0"/>
              <a:t>etition</a:t>
            </a:r>
          </a:p>
          <a:p>
            <a:r>
              <a:rPr lang="en-US" sz="4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4400" dirty="0" smtClean="0"/>
              <a:t>peech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8153400" y="64716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Page#8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8024">
            <a:off x="4724399" y="1828800"/>
            <a:ext cx="1819275" cy="16205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6209">
            <a:off x="6954203" y="1703504"/>
            <a:ext cx="1731683" cy="13620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321282"/>
            <a:ext cx="1471613" cy="14137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7806">
            <a:off x="4669771" y="3918340"/>
            <a:ext cx="1523645" cy="209800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8857">
            <a:off x="6963903" y="4514604"/>
            <a:ext cx="1714500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1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Amending the Constitution</a:t>
            </a:r>
            <a:endParaRPr lang="en-US" sz="5400" dirty="0"/>
          </a:p>
        </p:txBody>
      </p:sp>
      <p:sp>
        <p:nvSpPr>
          <p:cNvPr id="5" name="Rectangle 4"/>
          <p:cNvSpPr/>
          <p:nvPr/>
        </p:nvSpPr>
        <p:spPr>
          <a:xfrm>
            <a:off x="533400" y="1469537"/>
            <a:ext cx="15240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33400" y="3048000"/>
            <a:ext cx="15240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420" y="2450810"/>
            <a:ext cx="1543050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894534"/>
            <a:ext cx="1543050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60715"/>
            <a:ext cx="1543050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52164"/>
            <a:ext cx="1543050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12618" y="1440873"/>
            <a:ext cx="15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National Congress Proposes</a:t>
            </a:r>
            <a:endParaRPr lang="en-US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33400" y="3048000"/>
            <a:ext cx="150321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State Demanded</a:t>
            </a:r>
          </a:p>
          <a:p>
            <a:pPr algn="ctr"/>
            <a:r>
              <a:rPr lang="en-US" sz="2000" b="1" u="sng" dirty="0" smtClean="0"/>
              <a:t>Convention</a:t>
            </a:r>
          </a:p>
          <a:p>
            <a:pPr algn="ctr"/>
            <a:r>
              <a:rPr lang="en-US" sz="2000" b="1" dirty="0" smtClean="0"/>
              <a:t>Proposes</a:t>
            </a:r>
            <a:endParaRPr lang="en-US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991282" y="2508668"/>
            <a:ext cx="15001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States </a:t>
            </a:r>
          </a:p>
          <a:p>
            <a:pPr algn="ctr"/>
            <a:r>
              <a:rPr lang="en-US" sz="3200" b="1" dirty="0" smtClean="0"/>
              <a:t>Vote</a:t>
            </a:r>
            <a:endParaRPr lang="en-US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572000" y="3109555"/>
            <a:ext cx="1543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General Assembly </a:t>
            </a:r>
            <a:r>
              <a:rPr lang="en-US" sz="2400" b="1" dirty="0" smtClean="0"/>
              <a:t>Proposes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4505325" y="4717671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Convention</a:t>
            </a:r>
          </a:p>
          <a:p>
            <a:pPr algn="ctr"/>
            <a:r>
              <a:rPr lang="en-US" sz="2400" b="1" dirty="0" smtClean="0"/>
              <a:t>Proposes</a:t>
            </a:r>
            <a:endParaRPr lang="en-US" sz="2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7010400" y="4125584"/>
            <a:ext cx="1543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V</a:t>
            </a:r>
            <a:r>
              <a:rPr lang="en-US" sz="4000" b="1" dirty="0" smtClean="0"/>
              <a:t>oters</a:t>
            </a:r>
            <a:endParaRPr lang="en-US" sz="4000" b="1" dirty="0"/>
          </a:p>
        </p:txBody>
      </p:sp>
      <p:sp>
        <p:nvSpPr>
          <p:cNvPr id="25" name="Right Arrow 24"/>
          <p:cNvSpPr/>
          <p:nvPr/>
        </p:nvSpPr>
        <p:spPr>
          <a:xfrm rot="2029923">
            <a:off x="2184405" y="2010140"/>
            <a:ext cx="773411" cy="600165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ight Arrow 25"/>
          <p:cNvSpPr/>
          <p:nvPr/>
        </p:nvSpPr>
        <p:spPr>
          <a:xfrm rot="19994305">
            <a:off x="2100576" y="3213849"/>
            <a:ext cx="865610" cy="589228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ight Arrow 26"/>
          <p:cNvSpPr/>
          <p:nvPr/>
        </p:nvSpPr>
        <p:spPr>
          <a:xfrm rot="2296943">
            <a:off x="6165387" y="3663106"/>
            <a:ext cx="828232" cy="509549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ight Arrow 27"/>
          <p:cNvSpPr/>
          <p:nvPr/>
        </p:nvSpPr>
        <p:spPr>
          <a:xfrm rot="19409643">
            <a:off x="6181725" y="4833470"/>
            <a:ext cx="752475" cy="512238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8153400" y="74013"/>
            <a:ext cx="1209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Page#9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12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580</TotalTime>
  <Words>788</Words>
  <Application>Microsoft Office PowerPoint</Application>
  <PresentationFormat>On-screen Show (4:3)</PresentationFormat>
  <Paragraphs>244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Thatch</vt:lpstr>
      <vt:lpstr>SOL Review Booklet</vt:lpstr>
      <vt:lpstr>Table of Contents</vt:lpstr>
      <vt:lpstr>Page#3</vt:lpstr>
      <vt:lpstr>PowerPoint Presentation</vt:lpstr>
      <vt:lpstr>PowerPoint Presentation</vt:lpstr>
      <vt:lpstr>Checks and Balances, Separation of Powers, and Federalism</vt:lpstr>
      <vt:lpstr>6 goals of the Preamble</vt:lpstr>
      <vt:lpstr>The 1st Amendment</vt:lpstr>
      <vt:lpstr>Amending the Constitution</vt:lpstr>
      <vt:lpstr>The Senate</vt:lpstr>
      <vt:lpstr>House of Representatives</vt:lpstr>
      <vt:lpstr>How a Bill becomes a Law</vt:lpstr>
      <vt:lpstr>Powers and Roles of the President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 Review Booklet</dc:title>
  <dc:creator>Kimberly A. Holcomb</dc:creator>
  <cp:lastModifiedBy>Kimberly A. Holcomb</cp:lastModifiedBy>
  <cp:revision>40</cp:revision>
  <dcterms:created xsi:type="dcterms:W3CDTF">2012-12-10T14:05:00Z</dcterms:created>
  <dcterms:modified xsi:type="dcterms:W3CDTF">2013-01-04T15:10:37Z</dcterms:modified>
</cp:coreProperties>
</file>