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  <p:sldId id="293" r:id="rId4"/>
    <p:sldId id="292" r:id="rId5"/>
    <p:sldId id="291" r:id="rId6"/>
    <p:sldId id="290" r:id="rId7"/>
    <p:sldId id="267" r:id="rId8"/>
    <p:sldId id="294" r:id="rId9"/>
    <p:sldId id="307" r:id="rId10"/>
    <p:sldId id="272" r:id="rId11"/>
    <p:sldId id="295" r:id="rId12"/>
    <p:sldId id="296" r:id="rId13"/>
    <p:sldId id="301" r:id="rId14"/>
    <p:sldId id="305" r:id="rId15"/>
    <p:sldId id="302" r:id="rId16"/>
    <p:sldId id="306" r:id="rId17"/>
    <p:sldId id="304" r:id="rId18"/>
    <p:sldId id="308" r:id="rId19"/>
    <p:sldId id="268" r:id="rId20"/>
    <p:sldId id="269" r:id="rId21"/>
    <p:sldId id="285" r:id="rId22"/>
    <p:sldId id="309" r:id="rId23"/>
    <p:sldId id="298" r:id="rId24"/>
    <p:sldId id="286" r:id="rId25"/>
    <p:sldId id="266" r:id="rId26"/>
    <p:sldId id="310" r:id="rId27"/>
    <p:sldId id="299" r:id="rId28"/>
    <p:sldId id="311" r:id="rId29"/>
    <p:sldId id="300" r:id="rId30"/>
    <p:sldId id="31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F3399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562B-53D2-4BC6-BD3B-72DBCAA148A3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A8B8-0A92-4119-9628-C5883E694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3041-7565-4213-BE8C-5227BBE99153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1558-0F55-4A7F-B4F4-483E0BAD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4AF7-80C0-4314-B67C-7B2AEFBAD62E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1E32-BBE2-4FC1-B704-9AF13206B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B588-A8DA-4ACE-86E0-1C3882B49412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1E0F-4921-4AAE-BB21-AC0D5B3C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E5EA-4106-4DF0-BF0E-3D4ECA67BB38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3DCA-F10A-40EF-A52F-8EAE0C0ED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2327-E727-415C-A815-0CE376050817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530D-9C1F-4912-94E0-C8916983B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F725-88DE-4332-9D27-511CE6F1EFB8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0103-1B7C-46F8-8629-D04E06B6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DB30-4C32-4E86-A638-409AEFC8217C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6A3E-B232-4609-A487-15DA9C268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3111-A70A-44AC-9A40-E65E5DB006EA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888-D941-4481-93DB-208CD406B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F918-EFA6-474E-A427-69DBEA238B4E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80D0-8B45-4124-9290-0CDA65976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E3FB-A638-4668-90E0-F161CE79FFA4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ED4D-83C6-467C-A114-C2B62DB60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E542D0E-4392-4C61-8FF6-8942111155F2}" type="datetimeFigureOut">
              <a:rPr lang="en-US"/>
              <a:pPr>
                <a:defRPr/>
              </a:pPr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5970A7-2914-4296-B3BE-E451EE86F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Where does the </a:t>
            </a:r>
            <a:r>
              <a:rPr lang="en-US" sz="9600" b="1" dirty="0" smtClean="0">
                <a:solidFill>
                  <a:srgbClr val="FFFF00"/>
                </a:solidFill>
              </a:rPr>
              <a:t>price</a:t>
            </a:r>
            <a:r>
              <a:rPr lang="en-US" sz="7200" b="1" dirty="0" smtClean="0"/>
              <a:t> of a good or service come from?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194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7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40978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0979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0980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0981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0982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0983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0984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0985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0986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dirty="0" smtClean="0"/>
              <a:t>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2002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2003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2004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2005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2006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2007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2008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2009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2010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3029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3030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3031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3035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3036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4052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4053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4054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4055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4056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4057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4058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4059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4060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133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91000" y="34290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4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5076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5077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5078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5079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5080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5081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5082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5083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2133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91000" y="34290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298700" y="2662238"/>
            <a:ext cx="1866900" cy="665162"/>
          </a:xfrm>
          <a:custGeom>
            <a:avLst/>
            <a:gdLst>
              <a:gd name="connsiteX0" fmla="*/ 0 w 1866900"/>
              <a:gd name="connsiteY0" fmla="*/ 664934 h 664934"/>
              <a:gd name="connsiteX1" fmla="*/ 25400 w 1866900"/>
              <a:gd name="connsiteY1" fmla="*/ 588734 h 664934"/>
              <a:gd name="connsiteX2" fmla="*/ 38100 w 1866900"/>
              <a:gd name="connsiteY2" fmla="*/ 550634 h 664934"/>
              <a:gd name="connsiteX3" fmla="*/ 127000 w 1866900"/>
              <a:gd name="connsiteY3" fmla="*/ 436334 h 664934"/>
              <a:gd name="connsiteX4" fmla="*/ 203200 w 1866900"/>
              <a:gd name="connsiteY4" fmla="*/ 410934 h 664934"/>
              <a:gd name="connsiteX5" fmla="*/ 685800 w 1866900"/>
              <a:gd name="connsiteY5" fmla="*/ 385534 h 664934"/>
              <a:gd name="connsiteX6" fmla="*/ 762000 w 1866900"/>
              <a:gd name="connsiteY6" fmla="*/ 309334 h 664934"/>
              <a:gd name="connsiteX7" fmla="*/ 787400 w 1866900"/>
              <a:gd name="connsiteY7" fmla="*/ 220434 h 664934"/>
              <a:gd name="connsiteX8" fmla="*/ 812800 w 1866900"/>
              <a:gd name="connsiteY8" fmla="*/ 118834 h 664934"/>
              <a:gd name="connsiteX9" fmla="*/ 800100 w 1866900"/>
              <a:gd name="connsiteY9" fmla="*/ 29934 h 664934"/>
              <a:gd name="connsiteX10" fmla="*/ 825500 w 1866900"/>
              <a:gd name="connsiteY10" fmla="*/ 309334 h 664934"/>
              <a:gd name="connsiteX11" fmla="*/ 838200 w 1866900"/>
              <a:gd name="connsiteY11" fmla="*/ 347434 h 664934"/>
              <a:gd name="connsiteX12" fmla="*/ 914400 w 1866900"/>
              <a:gd name="connsiteY12" fmla="*/ 410934 h 664934"/>
              <a:gd name="connsiteX13" fmla="*/ 952500 w 1866900"/>
              <a:gd name="connsiteY13" fmla="*/ 436334 h 664934"/>
              <a:gd name="connsiteX14" fmla="*/ 1104900 w 1866900"/>
              <a:gd name="connsiteY14" fmla="*/ 474434 h 664934"/>
              <a:gd name="connsiteX15" fmla="*/ 1308100 w 1866900"/>
              <a:gd name="connsiteY15" fmla="*/ 461734 h 664934"/>
              <a:gd name="connsiteX16" fmla="*/ 1346200 w 1866900"/>
              <a:gd name="connsiteY16" fmla="*/ 449034 h 664934"/>
              <a:gd name="connsiteX17" fmla="*/ 1511300 w 1866900"/>
              <a:gd name="connsiteY17" fmla="*/ 436334 h 664934"/>
              <a:gd name="connsiteX18" fmla="*/ 1790700 w 1866900"/>
              <a:gd name="connsiteY18" fmla="*/ 449034 h 664934"/>
              <a:gd name="connsiteX19" fmla="*/ 1841500 w 1866900"/>
              <a:gd name="connsiteY19" fmla="*/ 525234 h 664934"/>
              <a:gd name="connsiteX20" fmla="*/ 1866900 w 1866900"/>
              <a:gd name="connsiteY20" fmla="*/ 601434 h 66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6900" h="664934">
                <a:moveTo>
                  <a:pt x="0" y="664934"/>
                </a:moveTo>
                <a:lnTo>
                  <a:pt x="25400" y="588734"/>
                </a:lnTo>
                <a:cubicBezTo>
                  <a:pt x="29633" y="576034"/>
                  <a:pt x="30674" y="561773"/>
                  <a:pt x="38100" y="550634"/>
                </a:cubicBezTo>
                <a:cubicBezTo>
                  <a:pt x="51123" y="531099"/>
                  <a:pt x="95402" y="453889"/>
                  <a:pt x="127000" y="436334"/>
                </a:cubicBezTo>
                <a:cubicBezTo>
                  <a:pt x="150405" y="423331"/>
                  <a:pt x="177800" y="419401"/>
                  <a:pt x="203200" y="410934"/>
                </a:cubicBezTo>
                <a:cubicBezTo>
                  <a:pt x="381921" y="351360"/>
                  <a:pt x="227918" y="398616"/>
                  <a:pt x="685800" y="385534"/>
                </a:cubicBezTo>
                <a:cubicBezTo>
                  <a:pt x="711200" y="360134"/>
                  <a:pt x="750641" y="343412"/>
                  <a:pt x="762000" y="309334"/>
                </a:cubicBezTo>
                <a:cubicBezTo>
                  <a:pt x="792450" y="217983"/>
                  <a:pt x="755506" y="332062"/>
                  <a:pt x="787400" y="220434"/>
                </a:cubicBezTo>
                <a:cubicBezTo>
                  <a:pt x="813435" y="129312"/>
                  <a:pt x="786980" y="247936"/>
                  <a:pt x="812800" y="118834"/>
                </a:cubicBezTo>
                <a:cubicBezTo>
                  <a:pt x="808567" y="89201"/>
                  <a:pt x="800100" y="0"/>
                  <a:pt x="800100" y="29934"/>
                </a:cubicBezTo>
                <a:cubicBezTo>
                  <a:pt x="800100" y="100143"/>
                  <a:pt x="807071" y="226405"/>
                  <a:pt x="825500" y="309334"/>
                </a:cubicBezTo>
                <a:cubicBezTo>
                  <a:pt x="828404" y="322402"/>
                  <a:pt x="831558" y="335811"/>
                  <a:pt x="838200" y="347434"/>
                </a:cubicBezTo>
                <a:cubicBezTo>
                  <a:pt x="881220" y="422720"/>
                  <a:pt x="858188" y="382828"/>
                  <a:pt x="914400" y="410934"/>
                </a:cubicBezTo>
                <a:cubicBezTo>
                  <a:pt x="928052" y="417760"/>
                  <a:pt x="938552" y="430135"/>
                  <a:pt x="952500" y="436334"/>
                </a:cubicBezTo>
                <a:cubicBezTo>
                  <a:pt x="1012877" y="463168"/>
                  <a:pt x="1041003" y="463785"/>
                  <a:pt x="1104900" y="474434"/>
                </a:cubicBezTo>
                <a:cubicBezTo>
                  <a:pt x="1172633" y="470201"/>
                  <a:pt x="1240607" y="468838"/>
                  <a:pt x="1308100" y="461734"/>
                </a:cubicBezTo>
                <a:cubicBezTo>
                  <a:pt x="1321413" y="460333"/>
                  <a:pt x="1332916" y="450694"/>
                  <a:pt x="1346200" y="449034"/>
                </a:cubicBezTo>
                <a:cubicBezTo>
                  <a:pt x="1400970" y="442188"/>
                  <a:pt x="1456267" y="440567"/>
                  <a:pt x="1511300" y="436334"/>
                </a:cubicBezTo>
                <a:cubicBezTo>
                  <a:pt x="1604433" y="440567"/>
                  <a:pt x="1700676" y="424797"/>
                  <a:pt x="1790700" y="449034"/>
                </a:cubicBezTo>
                <a:cubicBezTo>
                  <a:pt x="1820177" y="456970"/>
                  <a:pt x="1831847" y="496274"/>
                  <a:pt x="1841500" y="525234"/>
                </a:cubicBezTo>
                <a:lnTo>
                  <a:pt x="1866900" y="601434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88" name="TextBox 35"/>
          <p:cNvSpPr txBox="1">
            <a:spLocks noChangeArrowheads="1"/>
          </p:cNvSpPr>
          <p:nvPr/>
        </p:nvSpPr>
        <p:spPr bwMode="auto">
          <a:xfrm>
            <a:off x="6172200" y="1600200"/>
            <a:ext cx="2911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C000"/>
                </a:solidFill>
              </a:rPr>
              <a:t>Surplus</a:t>
            </a:r>
          </a:p>
          <a:p>
            <a:pPr eaLnBrk="1" hangingPunct="1"/>
            <a:r>
              <a:rPr lang="en-US" sz="2400"/>
              <a:t>You made too many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10400" y="2895600"/>
            <a:ext cx="16466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pizza</a:t>
            </a:r>
          </a:p>
          <a:p>
            <a:r>
              <a:rPr lang="en-US" sz="3600" u="sng" dirty="0" smtClean="0"/>
              <a:t>X     $9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$9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6591672" y="4876800"/>
            <a:ext cx="2467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throw out </a:t>
            </a:r>
          </a:p>
          <a:p>
            <a:pPr algn="ctr"/>
            <a:r>
              <a:rPr lang="en-US" sz="3600" dirty="0" smtClean="0"/>
              <a:t>on 2 extras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8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6100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6101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6102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6103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6104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6105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6106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6107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6108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41910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33600" y="5181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dirty="0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2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7124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7125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7126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7127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7128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7129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7130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7131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4191000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33600" y="5181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flipV="1">
            <a:off x="2362200" y="5384800"/>
            <a:ext cx="1866900" cy="482600"/>
          </a:xfrm>
          <a:custGeom>
            <a:avLst/>
            <a:gdLst>
              <a:gd name="connsiteX0" fmla="*/ 0 w 1866900"/>
              <a:gd name="connsiteY0" fmla="*/ 664934 h 664934"/>
              <a:gd name="connsiteX1" fmla="*/ 25400 w 1866900"/>
              <a:gd name="connsiteY1" fmla="*/ 588734 h 664934"/>
              <a:gd name="connsiteX2" fmla="*/ 38100 w 1866900"/>
              <a:gd name="connsiteY2" fmla="*/ 550634 h 664934"/>
              <a:gd name="connsiteX3" fmla="*/ 127000 w 1866900"/>
              <a:gd name="connsiteY3" fmla="*/ 436334 h 664934"/>
              <a:gd name="connsiteX4" fmla="*/ 203200 w 1866900"/>
              <a:gd name="connsiteY4" fmla="*/ 410934 h 664934"/>
              <a:gd name="connsiteX5" fmla="*/ 685800 w 1866900"/>
              <a:gd name="connsiteY5" fmla="*/ 385534 h 664934"/>
              <a:gd name="connsiteX6" fmla="*/ 762000 w 1866900"/>
              <a:gd name="connsiteY6" fmla="*/ 309334 h 664934"/>
              <a:gd name="connsiteX7" fmla="*/ 787400 w 1866900"/>
              <a:gd name="connsiteY7" fmla="*/ 220434 h 664934"/>
              <a:gd name="connsiteX8" fmla="*/ 812800 w 1866900"/>
              <a:gd name="connsiteY8" fmla="*/ 118834 h 664934"/>
              <a:gd name="connsiteX9" fmla="*/ 800100 w 1866900"/>
              <a:gd name="connsiteY9" fmla="*/ 29934 h 664934"/>
              <a:gd name="connsiteX10" fmla="*/ 825500 w 1866900"/>
              <a:gd name="connsiteY10" fmla="*/ 309334 h 664934"/>
              <a:gd name="connsiteX11" fmla="*/ 838200 w 1866900"/>
              <a:gd name="connsiteY11" fmla="*/ 347434 h 664934"/>
              <a:gd name="connsiteX12" fmla="*/ 914400 w 1866900"/>
              <a:gd name="connsiteY12" fmla="*/ 410934 h 664934"/>
              <a:gd name="connsiteX13" fmla="*/ 952500 w 1866900"/>
              <a:gd name="connsiteY13" fmla="*/ 436334 h 664934"/>
              <a:gd name="connsiteX14" fmla="*/ 1104900 w 1866900"/>
              <a:gd name="connsiteY14" fmla="*/ 474434 h 664934"/>
              <a:gd name="connsiteX15" fmla="*/ 1308100 w 1866900"/>
              <a:gd name="connsiteY15" fmla="*/ 461734 h 664934"/>
              <a:gd name="connsiteX16" fmla="*/ 1346200 w 1866900"/>
              <a:gd name="connsiteY16" fmla="*/ 449034 h 664934"/>
              <a:gd name="connsiteX17" fmla="*/ 1511300 w 1866900"/>
              <a:gd name="connsiteY17" fmla="*/ 436334 h 664934"/>
              <a:gd name="connsiteX18" fmla="*/ 1790700 w 1866900"/>
              <a:gd name="connsiteY18" fmla="*/ 449034 h 664934"/>
              <a:gd name="connsiteX19" fmla="*/ 1841500 w 1866900"/>
              <a:gd name="connsiteY19" fmla="*/ 525234 h 664934"/>
              <a:gd name="connsiteX20" fmla="*/ 1866900 w 1866900"/>
              <a:gd name="connsiteY20" fmla="*/ 601434 h 66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6900" h="664934">
                <a:moveTo>
                  <a:pt x="0" y="664934"/>
                </a:moveTo>
                <a:lnTo>
                  <a:pt x="25400" y="588734"/>
                </a:lnTo>
                <a:cubicBezTo>
                  <a:pt x="29633" y="576034"/>
                  <a:pt x="30674" y="561773"/>
                  <a:pt x="38100" y="550634"/>
                </a:cubicBezTo>
                <a:cubicBezTo>
                  <a:pt x="51123" y="531099"/>
                  <a:pt x="95402" y="453889"/>
                  <a:pt x="127000" y="436334"/>
                </a:cubicBezTo>
                <a:cubicBezTo>
                  <a:pt x="150405" y="423331"/>
                  <a:pt x="177800" y="419401"/>
                  <a:pt x="203200" y="410934"/>
                </a:cubicBezTo>
                <a:cubicBezTo>
                  <a:pt x="381921" y="351360"/>
                  <a:pt x="227918" y="398616"/>
                  <a:pt x="685800" y="385534"/>
                </a:cubicBezTo>
                <a:cubicBezTo>
                  <a:pt x="711200" y="360134"/>
                  <a:pt x="750641" y="343412"/>
                  <a:pt x="762000" y="309334"/>
                </a:cubicBezTo>
                <a:cubicBezTo>
                  <a:pt x="792450" y="217983"/>
                  <a:pt x="755506" y="332062"/>
                  <a:pt x="787400" y="220434"/>
                </a:cubicBezTo>
                <a:cubicBezTo>
                  <a:pt x="813435" y="129312"/>
                  <a:pt x="786980" y="247936"/>
                  <a:pt x="812800" y="118834"/>
                </a:cubicBezTo>
                <a:cubicBezTo>
                  <a:pt x="808567" y="89201"/>
                  <a:pt x="800100" y="0"/>
                  <a:pt x="800100" y="29934"/>
                </a:cubicBezTo>
                <a:cubicBezTo>
                  <a:pt x="800100" y="100143"/>
                  <a:pt x="807071" y="226405"/>
                  <a:pt x="825500" y="309334"/>
                </a:cubicBezTo>
                <a:cubicBezTo>
                  <a:pt x="828404" y="322402"/>
                  <a:pt x="831558" y="335811"/>
                  <a:pt x="838200" y="347434"/>
                </a:cubicBezTo>
                <a:cubicBezTo>
                  <a:pt x="881220" y="422720"/>
                  <a:pt x="858188" y="382828"/>
                  <a:pt x="914400" y="410934"/>
                </a:cubicBezTo>
                <a:cubicBezTo>
                  <a:pt x="928052" y="417760"/>
                  <a:pt x="938552" y="430135"/>
                  <a:pt x="952500" y="436334"/>
                </a:cubicBezTo>
                <a:cubicBezTo>
                  <a:pt x="1012877" y="463168"/>
                  <a:pt x="1041003" y="463785"/>
                  <a:pt x="1104900" y="474434"/>
                </a:cubicBezTo>
                <a:cubicBezTo>
                  <a:pt x="1172633" y="470201"/>
                  <a:pt x="1240607" y="468838"/>
                  <a:pt x="1308100" y="461734"/>
                </a:cubicBezTo>
                <a:cubicBezTo>
                  <a:pt x="1321413" y="460333"/>
                  <a:pt x="1332916" y="450694"/>
                  <a:pt x="1346200" y="449034"/>
                </a:cubicBezTo>
                <a:cubicBezTo>
                  <a:pt x="1400970" y="442188"/>
                  <a:pt x="1456267" y="440567"/>
                  <a:pt x="1511300" y="436334"/>
                </a:cubicBezTo>
                <a:cubicBezTo>
                  <a:pt x="1604433" y="440567"/>
                  <a:pt x="1700676" y="424797"/>
                  <a:pt x="1790700" y="449034"/>
                </a:cubicBezTo>
                <a:cubicBezTo>
                  <a:pt x="1820177" y="456970"/>
                  <a:pt x="1831847" y="496274"/>
                  <a:pt x="1841500" y="525234"/>
                </a:cubicBezTo>
                <a:lnTo>
                  <a:pt x="1866900" y="601434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36" name="Rectangle 35"/>
          <p:cNvSpPr>
            <a:spLocks noChangeArrowheads="1"/>
          </p:cNvSpPr>
          <p:nvPr/>
        </p:nvSpPr>
        <p:spPr bwMode="auto">
          <a:xfrm>
            <a:off x="6553200" y="1524000"/>
            <a:ext cx="259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Deficit</a:t>
            </a:r>
          </a:p>
          <a:p>
            <a:r>
              <a:rPr lang="en-US" sz="2800"/>
              <a:t>made too few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2895600"/>
            <a:ext cx="16466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pizza</a:t>
            </a:r>
          </a:p>
          <a:p>
            <a:r>
              <a:rPr lang="en-US" sz="3600" u="sng" dirty="0" smtClean="0"/>
              <a:t>X     $7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$7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4876800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Missed out </a:t>
            </a:r>
          </a:p>
          <a:p>
            <a:pPr algn="ctr"/>
            <a:r>
              <a:rPr lang="en-US" sz="3600" dirty="0" smtClean="0"/>
              <a:t>on 2 sales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6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8148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8149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8150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8151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8152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8153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8154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8155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pic>
        <p:nvPicPr>
          <p:cNvPr id="48156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5161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971800" y="3962400"/>
            <a:ext cx="762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58" name="Rectangle 35"/>
          <p:cNvSpPr>
            <a:spLocks noChangeArrowheads="1"/>
          </p:cNvSpPr>
          <p:nvPr/>
        </p:nvSpPr>
        <p:spPr bwMode="auto">
          <a:xfrm>
            <a:off x="6553200" y="1600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625975"/>
          </a:xfrm>
        </p:spPr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340225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016625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0" y="32845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13716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740025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2892425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178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4164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578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28162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092825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6" name="TextBox 30"/>
          <p:cNvSpPr txBox="1">
            <a:spLocks noChangeArrowheads="1"/>
          </p:cNvSpPr>
          <p:nvPr/>
        </p:nvSpPr>
        <p:spPr bwMode="auto">
          <a:xfrm>
            <a:off x="5029200" y="22066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09282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48148" name="TextBox 30"/>
          <p:cNvSpPr txBox="1">
            <a:spLocks noChangeArrowheads="1"/>
          </p:cNvSpPr>
          <p:nvPr/>
        </p:nvSpPr>
        <p:spPr bwMode="auto">
          <a:xfrm>
            <a:off x="685800" y="25876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$10</a:t>
            </a:r>
          </a:p>
        </p:txBody>
      </p:sp>
      <p:sp>
        <p:nvSpPr>
          <p:cNvPr id="48149" name="TextBox 32"/>
          <p:cNvSpPr txBox="1">
            <a:spLocks noChangeArrowheads="1"/>
          </p:cNvSpPr>
          <p:nvPr/>
        </p:nvSpPr>
        <p:spPr bwMode="auto">
          <a:xfrm>
            <a:off x="777875" y="33607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$9</a:t>
            </a:r>
          </a:p>
        </p:txBody>
      </p:sp>
      <p:sp>
        <p:nvSpPr>
          <p:cNvPr id="48150" name="TextBox 33"/>
          <p:cNvSpPr txBox="1">
            <a:spLocks noChangeArrowheads="1"/>
          </p:cNvSpPr>
          <p:nvPr/>
        </p:nvSpPr>
        <p:spPr bwMode="auto">
          <a:xfrm>
            <a:off x="762000" y="4187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$8</a:t>
            </a:r>
          </a:p>
        </p:txBody>
      </p:sp>
      <p:sp>
        <p:nvSpPr>
          <p:cNvPr id="48151" name="TextBox 34"/>
          <p:cNvSpPr txBox="1">
            <a:spLocks noChangeArrowheads="1"/>
          </p:cNvSpPr>
          <p:nvPr/>
        </p:nvSpPr>
        <p:spPr bwMode="auto">
          <a:xfrm>
            <a:off x="762000" y="4960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$7</a:t>
            </a:r>
          </a:p>
        </p:txBody>
      </p:sp>
      <p:sp>
        <p:nvSpPr>
          <p:cNvPr id="48152" name="TextBox 35"/>
          <p:cNvSpPr txBox="1">
            <a:spLocks noChangeArrowheads="1"/>
          </p:cNvSpPr>
          <p:nvPr/>
        </p:nvSpPr>
        <p:spPr bwMode="auto">
          <a:xfrm>
            <a:off x="2049463" y="61801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48153" name="TextBox 36"/>
          <p:cNvSpPr txBox="1">
            <a:spLocks noChangeArrowheads="1"/>
          </p:cNvSpPr>
          <p:nvPr/>
        </p:nvSpPr>
        <p:spPr bwMode="auto">
          <a:xfrm>
            <a:off x="3040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48154" name="TextBox 37"/>
          <p:cNvSpPr txBox="1">
            <a:spLocks noChangeArrowheads="1"/>
          </p:cNvSpPr>
          <p:nvPr/>
        </p:nvSpPr>
        <p:spPr bwMode="auto">
          <a:xfrm>
            <a:off x="40306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48155" name="TextBox 38"/>
          <p:cNvSpPr txBox="1">
            <a:spLocks noChangeArrowheads="1"/>
          </p:cNvSpPr>
          <p:nvPr/>
        </p:nvSpPr>
        <p:spPr bwMode="auto">
          <a:xfrm>
            <a:off x="4945063" y="6172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2971800" y="3962400"/>
            <a:ext cx="762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58" name="Rectangle 35"/>
          <p:cNvSpPr>
            <a:spLocks noChangeArrowheads="1"/>
          </p:cNvSpPr>
          <p:nvPr/>
        </p:nvSpPr>
        <p:spPr bwMode="auto">
          <a:xfrm>
            <a:off x="6553200" y="1600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Equilibrium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0400" y="2895600"/>
            <a:ext cx="16466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pizza</a:t>
            </a:r>
          </a:p>
          <a:p>
            <a:r>
              <a:rPr lang="en-US" sz="3600" u="sng" dirty="0" smtClean="0"/>
              <a:t>X     $8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$16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7027691" y="52210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perfect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4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0179" name="Content Placeholder 7"/>
          <p:cNvSpPr>
            <a:spLocks noGrp="1"/>
          </p:cNvSpPr>
          <p:nvPr>
            <p:ph idx="1"/>
          </p:nvPr>
        </p:nvSpPr>
        <p:spPr>
          <a:xfrm>
            <a:off x="228600" y="1774825"/>
            <a:ext cx="8915400" cy="4625975"/>
          </a:xfrm>
        </p:spPr>
        <p:txBody>
          <a:bodyPr/>
          <a:lstStyle/>
          <a:p>
            <a:pPr eaLnBrk="1" hangingPunct="1"/>
            <a:r>
              <a:rPr lang="en-US" dirty="0" smtClean="0"/>
              <a:t>How many Pizza Places in Rocky Mount?</a:t>
            </a:r>
          </a:p>
          <a:p>
            <a:pPr lvl="1" eaLnBrk="1" hangingPunct="1"/>
            <a:r>
              <a:rPr lang="en-US" dirty="0" smtClean="0"/>
              <a:t>Pizza Hut</a:t>
            </a:r>
          </a:p>
          <a:p>
            <a:pPr lvl="1" eaLnBrk="1" hangingPunct="1"/>
            <a:r>
              <a:rPr lang="en-US" dirty="0" smtClean="0"/>
              <a:t>Pizza King</a:t>
            </a:r>
          </a:p>
          <a:p>
            <a:pPr lvl="1" eaLnBrk="1" hangingPunct="1"/>
            <a:r>
              <a:rPr lang="en-US" dirty="0" smtClean="0"/>
              <a:t>Little Caesar’s</a:t>
            </a:r>
          </a:p>
          <a:p>
            <a:pPr lvl="1" eaLnBrk="1" hangingPunct="1"/>
            <a:r>
              <a:rPr lang="en-US" dirty="0" smtClean="0"/>
              <a:t>Papa John’s</a:t>
            </a:r>
          </a:p>
          <a:p>
            <a:pPr lvl="1" eaLnBrk="1" hangingPunct="1"/>
            <a:r>
              <a:rPr lang="en-US" dirty="0" smtClean="0"/>
              <a:t>Domino’s</a:t>
            </a:r>
          </a:p>
          <a:p>
            <a:pPr lvl="1" eaLnBrk="1" hangingPunct="1"/>
            <a:r>
              <a:rPr lang="en-US" dirty="0" err="1" smtClean="0"/>
              <a:t>Hema’s</a:t>
            </a:r>
            <a:endParaRPr lang="en-US" dirty="0" smtClean="0"/>
          </a:p>
          <a:p>
            <a:pPr lvl="1" eaLnBrk="1" hangingPunct="1"/>
            <a:r>
              <a:rPr lang="en-US" dirty="0" smtClean="0"/>
              <a:t>Frank’s</a:t>
            </a:r>
          </a:p>
          <a:p>
            <a:pPr lvl="1" eaLnBrk="1" hangingPunct="1"/>
            <a:r>
              <a:rPr lang="en-US" dirty="0" smtClean="0"/>
              <a:t>Pyramid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2819400"/>
            <a:ext cx="298106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Large Supply of Pizza!!!</a:t>
            </a:r>
          </a:p>
        </p:txBody>
      </p:sp>
      <p:pic>
        <p:nvPicPr>
          <p:cNvPr id="50181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827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43538"/>
            <a:ext cx="18272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1827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1827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43538"/>
            <a:ext cx="18272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43538"/>
            <a:ext cx="18272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730375"/>
          </a:xfrm>
        </p:spPr>
        <p:txBody>
          <a:bodyPr/>
          <a:lstStyle/>
          <a:p>
            <a:pPr eaLnBrk="1" hangingPunct="1"/>
            <a:r>
              <a:rPr lang="en-US" b="1" u="sng" smtClean="0"/>
              <a:t>Supply and Demand</a:t>
            </a:r>
          </a:p>
          <a:p>
            <a:pPr lvl="1" eaLnBrk="1" hangingPunct="1"/>
            <a:r>
              <a:rPr lang="en-US" smtClean="0"/>
              <a:t>Determines Prices</a:t>
            </a:r>
          </a:p>
          <a:p>
            <a:pPr lvl="1" eaLnBrk="1" hangingPunct="1"/>
            <a:endParaRPr lang="en-US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46088" y="3133725"/>
            <a:ext cx="1382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486400" y="31242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C000"/>
                </a:solidFill>
              </a:rPr>
              <a:t>Demand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810000"/>
            <a:ext cx="4060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814763"/>
            <a:ext cx="39814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Open a Pizza Place!</a:t>
            </a:r>
          </a:p>
          <a:p>
            <a:pPr lvl="1" eaLnBrk="1" hangingPunct="1"/>
            <a:r>
              <a:rPr lang="en-US" smtClean="0"/>
              <a:t>Gereau’s Pizza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6215" r="5086" b="5650"/>
          <a:stretch>
            <a:fillRect/>
          </a:stretch>
        </p:blipFill>
        <p:spPr bwMode="auto">
          <a:xfrm>
            <a:off x="1219200" y="3505200"/>
            <a:ext cx="66468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C:\Users\pearce.dietrich\AppData\Local\Microsoft\Windows\Temporary Internet Files\Content.IE5\B9716ZSC\MP9004088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C:\Users\pearce.dietrich\AppData\Local\Microsoft\Windows\Temporary Internet Files\Content.IE5\0PN4YUQK\MP900386221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DFDC"/>
              </a:clrFrom>
              <a:clrTo>
                <a:srgbClr val="E4DF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3188"/>
            <a:ext cx="110648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C:\Users\pearce.dietrich\AppData\Local\Microsoft\Windows\Temporary Internet Files\Content.IE5\J5305SKH\MC900198164[1]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C94D"/>
              </a:clrFrom>
              <a:clrTo>
                <a:srgbClr val="FFC9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516313"/>
            <a:ext cx="24320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8051" y="1447800"/>
            <a:ext cx="317974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What happens next?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Rocky Mount Pizza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248400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3124200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8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51220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1221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1222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sp>
        <p:nvSpPr>
          <p:cNvPr id="51223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1224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1225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1226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1227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4408488"/>
            <a:ext cx="533400" cy="39211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7865" y="4332357"/>
            <a:ext cx="10406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99"/>
                </a:solidFill>
              </a:rPr>
              <a:t>$10</a:t>
            </a:r>
            <a:endParaRPr lang="en-US" sz="4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0259E-6 L 0.21666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After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Gereau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Pizza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Supply goes up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248400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3124200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2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524000" y="3200400"/>
            <a:ext cx="3429000" cy="2971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5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2246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2247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29200" y="3505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9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2250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2251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2252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2253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3048000" y="4375944"/>
            <a:ext cx="533400" cy="39211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2" r="62183" b="56891"/>
          <a:stretch/>
        </p:blipFill>
        <p:spPr bwMode="auto">
          <a:xfrm>
            <a:off x="5257800" y="5181600"/>
            <a:ext cx="22484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2" r="50626" b="56891"/>
          <a:stretch/>
        </p:blipFill>
        <p:spPr bwMode="auto">
          <a:xfrm>
            <a:off x="5257800" y="5181600"/>
            <a:ext cx="365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86309E-7 L 0.19167 -7.8630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62535E-8 L 0.09583 0.122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Economic Change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Town Council writes a new ordinance</a:t>
            </a:r>
          </a:p>
          <a:p>
            <a:pPr lvl="1"/>
            <a:r>
              <a:rPr lang="en-US" dirty="0" smtClean="0"/>
              <a:t>“All Pizza must use </a:t>
            </a:r>
            <a:r>
              <a:rPr lang="en-US" dirty="0" smtClean="0">
                <a:solidFill>
                  <a:srgbClr val="FFC000"/>
                </a:solidFill>
              </a:rPr>
              <a:t>FRESH INGREDIENTS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Most pizza places go out of business</a:t>
            </a:r>
          </a:p>
          <a:p>
            <a:r>
              <a:rPr lang="en-US" dirty="0" smtClean="0"/>
              <a:t>Supply goes </a:t>
            </a:r>
            <a:r>
              <a:rPr lang="en-US" dirty="0" smtClean="0">
                <a:solidFill>
                  <a:schemeClr val="accent1"/>
                </a:solidFill>
              </a:rPr>
              <a:t>DOWN</a:t>
            </a:r>
          </a:p>
          <a:p>
            <a:pPr lvl="1"/>
            <a:endParaRPr lang="en-US" dirty="0" smtClean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38563"/>
            <a:ext cx="27622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Supply goes down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248400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4279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9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00400" y="3200400"/>
            <a:ext cx="3429000" cy="2971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953000" y="2971800"/>
            <a:ext cx="1981200" cy="16764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3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4294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4295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124200" y="3505200"/>
            <a:ext cx="2895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7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4298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4299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4300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4301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3862316" y="5214144"/>
            <a:ext cx="533400" cy="39211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43160" r="62071" b="47411"/>
          <a:stretch/>
        </p:blipFill>
        <p:spPr bwMode="auto">
          <a:xfrm>
            <a:off x="5257800" y="5405082"/>
            <a:ext cx="2262116" cy="91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43160" r="50626" b="47411"/>
          <a:stretch/>
        </p:blipFill>
        <p:spPr bwMode="auto">
          <a:xfrm>
            <a:off x="5257800" y="5410200"/>
            <a:ext cx="3657600" cy="91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2812E-6 L -0.39167 -0.0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88067E-7 L -0.19323 -0.233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Economic Concepts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Supply and Demand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248400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3124200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4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00400" y="3200400"/>
            <a:ext cx="3429000" cy="29718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371600" y="2895600"/>
            <a:ext cx="1981200" cy="17526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8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5319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5320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29200" y="3505200"/>
            <a:ext cx="8382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3124200" y="3505200"/>
            <a:ext cx="1066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3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5324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5325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5326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5327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3836" r="50626" b="47411"/>
          <a:stretch/>
        </p:blipFill>
        <p:spPr bwMode="auto">
          <a:xfrm>
            <a:off x="5410200" y="44958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752600"/>
            <a:ext cx="5638800" cy="4960080"/>
            <a:chOff x="1828800" y="1752600"/>
            <a:chExt cx="5638800" cy="4960080"/>
          </a:xfrm>
        </p:grpSpPr>
        <p:pic>
          <p:nvPicPr>
            <p:cNvPr id="69634" name="Picture 2" descr="C:\Users\pearce.dietrich\AppData\Local\Microsoft\Windows\Temporary Internet Files\Content.IE5\GK4220IM\MC90037106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752600"/>
              <a:ext cx="5638800" cy="496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652004">
              <a:off x="3427042" y="3375182"/>
              <a:ext cx="2010118" cy="1200329"/>
            </a:xfrm>
            <a:prstGeom prst="rect">
              <a:avLst/>
            </a:prstGeom>
            <a:solidFill>
              <a:srgbClr val="DCDCDC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Pizza is Healthy 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3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Before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Gereau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Pizza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Goes Up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71600" y="6248400"/>
            <a:ext cx="55626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3124200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8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56340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6341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6342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sp>
        <p:nvSpPr>
          <p:cNvPr id="56343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6344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6345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6346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6347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8674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6294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43200" y="3886200"/>
            <a:ext cx="10668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09900" y="4375944"/>
            <a:ext cx="533400" cy="39211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057" r="60510" b="35754"/>
          <a:stretch/>
        </p:blipFill>
        <p:spPr bwMode="auto">
          <a:xfrm>
            <a:off x="6400800" y="4495801"/>
            <a:ext cx="16396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057" r="48750" b="35754"/>
          <a:stretch/>
        </p:blipFill>
        <p:spPr bwMode="auto">
          <a:xfrm>
            <a:off x="6400800" y="4495801"/>
            <a:ext cx="266174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8 L 0.18334 4.62535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9167 -0.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752600"/>
            <a:ext cx="5638800" cy="4960080"/>
            <a:chOff x="1828800" y="1752600"/>
            <a:chExt cx="5638800" cy="4960080"/>
          </a:xfrm>
        </p:grpSpPr>
        <p:pic>
          <p:nvPicPr>
            <p:cNvPr id="69634" name="Picture 2" descr="C:\Users\pearce.dietrich\AppData\Local\Microsoft\Windows\Temporary Internet Files\Content.IE5\GK4220IM\MC90037106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752600"/>
              <a:ext cx="5638800" cy="496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652004">
              <a:off x="3423249" y="3382901"/>
              <a:ext cx="2118070" cy="1569660"/>
            </a:xfrm>
            <a:prstGeom prst="rect">
              <a:avLst/>
            </a:prstGeom>
            <a:solidFill>
              <a:srgbClr val="DCDCDC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Pizza is made from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Humans!!! 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Before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Gereau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Pizza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goes down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304800" y="4572000"/>
            <a:ext cx="3352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371600" y="6248400"/>
            <a:ext cx="381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TextBox 8"/>
          <p:cNvSpPr txBox="1">
            <a:spLocks noChangeArrowheads="1"/>
          </p:cNvSpPr>
          <p:nvPr/>
        </p:nvSpPr>
        <p:spPr bwMode="auto">
          <a:xfrm>
            <a:off x="304800" y="3429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Price</a:t>
            </a: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2057400" y="64881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Quantity Sold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7800" y="2971800"/>
            <a:ext cx="3657600" cy="32004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1600" y="3124200"/>
            <a:ext cx="3657600" cy="3124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19200" y="5410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9200" y="46482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19200" y="3810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19200" y="30480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36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24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1148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200" y="6324600"/>
            <a:ext cx="152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2" name="TextBox 30"/>
          <p:cNvSpPr txBox="1">
            <a:spLocks noChangeArrowheads="1"/>
          </p:cNvSpPr>
          <p:nvPr/>
        </p:nvSpPr>
        <p:spPr bwMode="auto">
          <a:xfrm>
            <a:off x="51054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rbel" pitchFamily="34" charset="0"/>
              </a:rPr>
              <a:t>Supply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6324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demand</a:t>
            </a:r>
          </a:p>
        </p:txBody>
      </p:sp>
      <p:sp>
        <p:nvSpPr>
          <p:cNvPr id="57364" name="TextBox 36"/>
          <p:cNvSpPr txBox="1">
            <a:spLocks noChangeArrowheads="1"/>
          </p:cNvSpPr>
          <p:nvPr/>
        </p:nvSpPr>
        <p:spPr bwMode="auto">
          <a:xfrm>
            <a:off x="533400" y="5257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$5</a:t>
            </a:r>
          </a:p>
        </p:txBody>
      </p:sp>
      <p:sp>
        <p:nvSpPr>
          <p:cNvPr id="57365" name="TextBox 37"/>
          <p:cNvSpPr txBox="1">
            <a:spLocks noChangeArrowheads="1"/>
          </p:cNvSpPr>
          <p:nvPr/>
        </p:nvSpPr>
        <p:spPr bwMode="auto">
          <a:xfrm>
            <a:off x="533400" y="4495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$10</a:t>
            </a:r>
          </a:p>
        </p:txBody>
      </p:sp>
      <p:sp>
        <p:nvSpPr>
          <p:cNvPr id="57366" name="TextBox 38"/>
          <p:cNvSpPr txBox="1">
            <a:spLocks noChangeArrowheads="1"/>
          </p:cNvSpPr>
          <p:nvPr/>
        </p:nvSpPr>
        <p:spPr bwMode="auto">
          <a:xfrm>
            <a:off x="533400" y="3657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$15</a:t>
            </a:r>
          </a:p>
        </p:txBody>
      </p:sp>
      <p:sp>
        <p:nvSpPr>
          <p:cNvPr id="57367" name="TextBox 45"/>
          <p:cNvSpPr txBox="1">
            <a:spLocks noChangeArrowheads="1"/>
          </p:cNvSpPr>
          <p:nvPr/>
        </p:nvSpPr>
        <p:spPr bwMode="auto">
          <a:xfrm>
            <a:off x="19050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1</a:t>
            </a:r>
          </a:p>
        </p:txBody>
      </p:sp>
      <p:sp>
        <p:nvSpPr>
          <p:cNvPr id="57368" name="TextBox 46"/>
          <p:cNvSpPr txBox="1">
            <a:spLocks noChangeArrowheads="1"/>
          </p:cNvSpPr>
          <p:nvPr/>
        </p:nvSpPr>
        <p:spPr bwMode="auto">
          <a:xfrm>
            <a:off x="28194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2</a:t>
            </a:r>
          </a:p>
        </p:txBody>
      </p:sp>
      <p:sp>
        <p:nvSpPr>
          <p:cNvPr id="57369" name="TextBox 47"/>
          <p:cNvSpPr txBox="1">
            <a:spLocks noChangeArrowheads="1"/>
          </p:cNvSpPr>
          <p:nvPr/>
        </p:nvSpPr>
        <p:spPr bwMode="auto">
          <a:xfrm>
            <a:off x="38862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3</a:t>
            </a:r>
          </a:p>
        </p:txBody>
      </p:sp>
      <p:sp>
        <p:nvSpPr>
          <p:cNvPr id="57370" name="TextBox 48"/>
          <p:cNvSpPr txBox="1">
            <a:spLocks noChangeArrowheads="1"/>
          </p:cNvSpPr>
          <p:nvPr/>
        </p:nvSpPr>
        <p:spPr bwMode="auto">
          <a:xfrm>
            <a:off x="4800600" y="6248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rbel" pitchFamily="34" charset="0"/>
              </a:rPr>
              <a:t>4</a:t>
            </a:r>
          </a:p>
        </p:txBody>
      </p:sp>
      <p:pic>
        <p:nvPicPr>
          <p:cNvPr id="57371" name="Picture 8" descr="C:\Users\pearce.dietrich\AppData\Local\Microsoft\Windows\Temporary Internet Files\Content.IE5\2ZO0HWWR\MC90034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0"/>
            <a:ext cx="18272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352800" y="4648200"/>
            <a:ext cx="1752600" cy="1524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438400" y="5410200"/>
            <a:ext cx="16002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63397" r="60692" b="27263"/>
          <a:stretch/>
        </p:blipFill>
        <p:spPr bwMode="auto">
          <a:xfrm>
            <a:off x="6400800" y="5333999"/>
            <a:ext cx="16238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63397" r="51019" b="27263"/>
          <a:stretch/>
        </p:blipFill>
        <p:spPr bwMode="auto">
          <a:xfrm>
            <a:off x="6400800" y="5334000"/>
            <a:ext cx="24646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/>
          <p:nvPr/>
        </p:nvSpPr>
        <p:spPr>
          <a:xfrm>
            <a:off x="3009900" y="4375944"/>
            <a:ext cx="533400" cy="39211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25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33 0.1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304800" y="1774825"/>
            <a:ext cx="8686800" cy="4625975"/>
          </a:xfrm>
        </p:spPr>
        <p:txBody>
          <a:bodyPr/>
          <a:lstStyle/>
          <a:p>
            <a:r>
              <a:rPr lang="en-US" dirty="0" smtClean="0"/>
              <a:t>You own a tomato business</a:t>
            </a:r>
          </a:p>
          <a:p>
            <a:r>
              <a:rPr lang="en-US" dirty="0" smtClean="0"/>
              <a:t>This year’s harvest was great, the supply is </a:t>
            </a:r>
            <a:r>
              <a:rPr lang="en-US" b="1" dirty="0" smtClean="0">
                <a:solidFill>
                  <a:srgbClr val="FFFF00"/>
                </a:solidFill>
              </a:rPr>
              <a:t>High</a:t>
            </a:r>
          </a:p>
          <a:p>
            <a:r>
              <a:rPr lang="en-US" dirty="0" smtClean="0"/>
              <a:t>You have too many tomatoes, you have to get rid of them fast</a:t>
            </a:r>
          </a:p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lower the price </a:t>
            </a:r>
            <a:r>
              <a:rPr lang="en-US" dirty="0" smtClean="0"/>
              <a:t>to get them to buy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6613"/>
            <a:ext cx="29718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3594" r="50626" b="56258"/>
          <a:stretch/>
        </p:blipFill>
        <p:spPr bwMode="auto">
          <a:xfrm>
            <a:off x="685800" y="4648200"/>
            <a:ext cx="3657600" cy="9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057" r="48750" b="27345"/>
          <a:stretch/>
        </p:blipFill>
        <p:spPr bwMode="auto">
          <a:xfrm>
            <a:off x="5181600" y="4737250"/>
            <a:ext cx="3733800" cy="18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2" r="50626" b="46875"/>
          <a:stretch/>
        </p:blipFill>
        <p:spPr bwMode="auto">
          <a:xfrm>
            <a:off x="5219700" y="2530475"/>
            <a:ext cx="3657600" cy="19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152400" y="2362200"/>
            <a:ext cx="4800600" cy="3124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/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If you </a:t>
            </a: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</a:rPr>
              <a:t>buy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 goods</a:t>
            </a:r>
          </a:p>
          <a:p>
            <a:pPr algn="ctr"/>
            <a:r>
              <a:rPr lang="en-US" sz="4400" dirty="0">
                <a:solidFill>
                  <a:schemeClr val="accent1">
                    <a:satMod val="150000"/>
                  </a:schemeClr>
                </a:solidFill>
              </a:rPr>
              <a:t>o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r</a:t>
            </a:r>
          </a:p>
          <a:p>
            <a:pPr algn="ctr"/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If you </a:t>
            </a: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sell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 goods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3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457200" y="1774825"/>
            <a:ext cx="8534400" cy="4625975"/>
          </a:xfrm>
        </p:spPr>
        <p:txBody>
          <a:bodyPr/>
          <a:lstStyle/>
          <a:p>
            <a:r>
              <a:rPr lang="en-US" dirty="0" smtClean="0"/>
              <a:t>You own a tomato business</a:t>
            </a:r>
          </a:p>
          <a:p>
            <a:r>
              <a:rPr lang="en-US" dirty="0" smtClean="0"/>
              <a:t>This year’s harvest was bad, the supply is </a:t>
            </a:r>
            <a:r>
              <a:rPr lang="en-US" b="1" dirty="0" smtClean="0">
                <a:solidFill>
                  <a:srgbClr val="FFFF00"/>
                </a:solidFill>
              </a:rPr>
              <a:t>Low</a:t>
            </a:r>
          </a:p>
          <a:p>
            <a:r>
              <a:rPr lang="en-US" dirty="0" smtClean="0"/>
              <a:t>Tomatoes are scarce</a:t>
            </a:r>
          </a:p>
          <a:p>
            <a:r>
              <a:rPr lang="en-US" dirty="0" smtClean="0"/>
              <a:t>If people want them they will fight for them</a:t>
            </a:r>
          </a:p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raise the price </a:t>
            </a:r>
            <a:r>
              <a:rPr lang="en-US" dirty="0" smtClean="0"/>
              <a:t>to make more money</a:t>
            </a:r>
          </a:p>
          <a:p>
            <a:endParaRPr lang="en-US" dirty="0" smtClean="0"/>
          </a:p>
        </p:txBody>
      </p:sp>
      <p:pic>
        <p:nvPicPr>
          <p:cNvPr id="35844" name="Picture 2" descr="C:\Users\pearce.dietrich\AppData\Local\Microsoft\Windows\Temporary Internet Files\Content.IE5\7OEKZ56U\MP9102187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b="13095"/>
          <a:stretch>
            <a:fillRect/>
          </a:stretch>
        </p:blipFill>
        <p:spPr bwMode="auto">
          <a:xfrm>
            <a:off x="7239000" y="4953000"/>
            <a:ext cx="1571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43359" r="50626" b="46875"/>
          <a:stretch/>
        </p:blipFill>
        <p:spPr bwMode="auto">
          <a:xfrm>
            <a:off x="457200" y="5600700"/>
            <a:ext cx="3657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457200" y="1774825"/>
            <a:ext cx="8534400" cy="4625975"/>
          </a:xfrm>
        </p:spPr>
        <p:txBody>
          <a:bodyPr/>
          <a:lstStyle/>
          <a:p>
            <a:r>
              <a:rPr lang="en-US" dirty="0" smtClean="0"/>
              <a:t>You own a business</a:t>
            </a:r>
          </a:p>
          <a:p>
            <a:r>
              <a:rPr lang="en-US" dirty="0" smtClean="0"/>
              <a:t>People LOVE your product, the demand is </a:t>
            </a:r>
            <a:r>
              <a:rPr lang="en-US" b="1" dirty="0" smtClean="0">
                <a:solidFill>
                  <a:srgbClr val="FFFF00"/>
                </a:solidFill>
              </a:rPr>
              <a:t>High</a:t>
            </a:r>
          </a:p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Raise the Price </a:t>
            </a:r>
            <a:r>
              <a:rPr lang="en-US" dirty="0" smtClean="0"/>
              <a:t>to make more money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810000"/>
            <a:ext cx="4060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688" r="48750" b="36328"/>
          <a:stretch/>
        </p:blipFill>
        <p:spPr bwMode="auto">
          <a:xfrm>
            <a:off x="609600" y="4495800"/>
            <a:ext cx="3733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457200" y="1774825"/>
            <a:ext cx="8534400" cy="4625975"/>
          </a:xfrm>
        </p:spPr>
        <p:txBody>
          <a:bodyPr/>
          <a:lstStyle/>
          <a:p>
            <a:r>
              <a:rPr lang="en-US" dirty="0" smtClean="0"/>
              <a:t>You own a business</a:t>
            </a:r>
          </a:p>
          <a:p>
            <a:r>
              <a:rPr lang="en-US" dirty="0" smtClean="0"/>
              <a:t>People HATE your product, the demand is </a:t>
            </a:r>
            <a:r>
              <a:rPr lang="en-US" b="1" dirty="0" smtClean="0">
                <a:solidFill>
                  <a:srgbClr val="FFFF00"/>
                </a:solidFill>
              </a:rPr>
              <a:t>Low</a:t>
            </a:r>
          </a:p>
          <a:p>
            <a:r>
              <a:rPr lang="en-US" dirty="0" smtClean="0"/>
              <a:t>You will </a:t>
            </a:r>
            <a:r>
              <a:rPr lang="en-US" dirty="0" smtClean="0">
                <a:solidFill>
                  <a:srgbClr val="FFFF00"/>
                </a:solidFill>
              </a:rPr>
              <a:t>lower the price </a:t>
            </a:r>
            <a:r>
              <a:rPr lang="en-US" dirty="0" smtClean="0"/>
              <a:t>to get them to buy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810000"/>
            <a:ext cx="4060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63672" r="48750" b="27344"/>
          <a:stretch/>
        </p:blipFill>
        <p:spPr bwMode="auto">
          <a:xfrm>
            <a:off x="609600" y="5372100"/>
            <a:ext cx="3733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  <a:solidFill>
            <a:schemeClr val="accent4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High Supply …Low Price</a:t>
            </a:r>
            <a:endParaRPr lang="en-US" dirty="0"/>
          </a:p>
        </p:txBody>
      </p:sp>
      <p:sp>
        <p:nvSpPr>
          <p:cNvPr id="38916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Silly Bands</a:t>
            </a:r>
          </a:p>
          <a:p>
            <a:pPr eaLnBrk="1" hangingPunct="1"/>
            <a:r>
              <a:rPr lang="en-US" smtClean="0"/>
              <a:t>Flip Flops</a:t>
            </a:r>
          </a:p>
          <a:p>
            <a:pPr eaLnBrk="1" hangingPunct="1"/>
            <a:r>
              <a:rPr lang="en-US" smtClean="0"/>
              <a:t>Chevy Aveo</a:t>
            </a:r>
          </a:p>
          <a:p>
            <a:pPr eaLnBrk="1" hangingPunct="1"/>
            <a:r>
              <a:rPr lang="en-US" smtClean="0"/>
              <a:t>32 inch HDtv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  <a:solidFill>
            <a:schemeClr val="accent3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Low Supply …High price</a:t>
            </a:r>
            <a:endParaRPr lang="en-US" dirty="0"/>
          </a:p>
        </p:txBody>
      </p:sp>
      <p:sp>
        <p:nvSpPr>
          <p:cNvPr id="38918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smtClean="0"/>
              <a:t>Gold Bracelets</a:t>
            </a:r>
          </a:p>
          <a:p>
            <a:pPr eaLnBrk="1" hangingPunct="1"/>
            <a:r>
              <a:rPr lang="en-US" smtClean="0"/>
              <a:t>Pair of Jordan's</a:t>
            </a:r>
          </a:p>
          <a:p>
            <a:pPr eaLnBrk="1" hangingPunct="1"/>
            <a:r>
              <a:rPr lang="en-US" smtClean="0"/>
              <a:t>Bugatti</a:t>
            </a:r>
          </a:p>
          <a:p>
            <a:pPr eaLnBrk="1" hangingPunct="1"/>
            <a:r>
              <a:rPr lang="en-US" smtClean="0"/>
              <a:t>108 inch HDtv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3" b="26115"/>
          <a:stretch>
            <a:fillRect/>
          </a:stretch>
        </p:blipFill>
        <p:spPr bwMode="auto">
          <a:xfrm>
            <a:off x="4648200" y="4800600"/>
            <a:ext cx="3870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0806" r="18689" b="10806"/>
          <a:stretch>
            <a:fillRect/>
          </a:stretch>
        </p:blipFill>
        <p:spPr bwMode="auto">
          <a:xfrm>
            <a:off x="838200" y="44958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  <a:solidFill>
            <a:schemeClr val="accent4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High Demand …</a:t>
            </a:r>
            <a:r>
              <a:rPr lang="en-US" dirty="0" err="1" smtClean="0"/>
              <a:t>hIGH</a:t>
            </a:r>
            <a:r>
              <a:rPr lang="en-US" dirty="0" smtClean="0"/>
              <a:t> Price</a:t>
            </a:r>
            <a:endParaRPr lang="en-US" dirty="0"/>
          </a:p>
        </p:txBody>
      </p:sp>
      <p:sp>
        <p:nvSpPr>
          <p:cNvPr id="39940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iPad</a:t>
            </a:r>
          </a:p>
          <a:p>
            <a:pPr eaLnBrk="1" hangingPunct="1"/>
            <a:r>
              <a:rPr lang="en-US" smtClean="0"/>
              <a:t>Fuel Efficient Cars</a:t>
            </a:r>
          </a:p>
          <a:p>
            <a:pPr eaLnBrk="1" hangingPunct="1"/>
            <a:r>
              <a:rPr lang="en-US" smtClean="0"/>
              <a:t>Pistachios</a:t>
            </a:r>
          </a:p>
          <a:p>
            <a:pPr eaLnBrk="1" hangingPunct="1"/>
            <a:endParaRPr lang="en-US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  <a:solidFill>
            <a:schemeClr val="accent3">
              <a:lumMod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Low Demand …low price</a:t>
            </a:r>
            <a:endParaRPr lang="en-US" dirty="0"/>
          </a:p>
        </p:txBody>
      </p:sp>
      <p:sp>
        <p:nvSpPr>
          <p:cNvPr id="3994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smtClean="0"/>
              <a:t>Coby Tablet</a:t>
            </a:r>
          </a:p>
          <a:p>
            <a:pPr eaLnBrk="1" hangingPunct="1"/>
            <a:r>
              <a:rPr lang="en-US" smtClean="0"/>
              <a:t> Gas Guzzler Cars</a:t>
            </a:r>
          </a:p>
          <a:p>
            <a:pPr eaLnBrk="1" hangingPunct="1"/>
            <a:r>
              <a:rPr lang="en-US" smtClean="0"/>
              <a:t>Walnuts</a:t>
            </a:r>
          </a:p>
          <a:p>
            <a:pPr eaLnBrk="1" hangingPunct="1"/>
            <a:endParaRPr lang="en-US" smtClean="0"/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418013"/>
            <a:ext cx="17907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0861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 and Demand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057" r="48750" b="27345"/>
          <a:stretch/>
        </p:blipFill>
        <p:spPr bwMode="auto">
          <a:xfrm>
            <a:off x="4368421" y="4408226"/>
            <a:ext cx="3733800" cy="18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2" r="50626" b="46875"/>
          <a:stretch/>
        </p:blipFill>
        <p:spPr bwMode="auto">
          <a:xfrm>
            <a:off x="4368421" y="1905000"/>
            <a:ext cx="3657600" cy="19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381000" y="2263301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Supply</a:t>
            </a:r>
            <a:endParaRPr lang="en-US" dirty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384412" y="4689758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759</TotalTime>
  <Words>655</Words>
  <Application>Microsoft Office PowerPoint</Application>
  <PresentationFormat>On-screen Show (4:3)</PresentationFormat>
  <Paragraphs>300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PowerPoint Presentation</vt:lpstr>
      <vt:lpstr>Economic Concepts</vt:lpstr>
      <vt:lpstr>Supply</vt:lpstr>
      <vt:lpstr>Supply</vt:lpstr>
      <vt:lpstr>Demand</vt:lpstr>
      <vt:lpstr>Demand</vt:lpstr>
      <vt:lpstr>Supply and Demand</vt:lpstr>
      <vt:lpstr>Supply and Demand</vt:lpstr>
      <vt:lpstr>Supply and Demand</vt:lpstr>
      <vt:lpstr>Economic Concepts</vt:lpstr>
      <vt:lpstr>Economic Concepts</vt:lpstr>
      <vt:lpstr>Economic Concepts</vt:lpstr>
      <vt:lpstr>Economic Concepts</vt:lpstr>
      <vt:lpstr>Economic Concepts</vt:lpstr>
      <vt:lpstr>Economic Concepts</vt:lpstr>
      <vt:lpstr>Economic Concepts</vt:lpstr>
      <vt:lpstr>Economic Concepts</vt:lpstr>
      <vt:lpstr>Economic Concepts</vt:lpstr>
      <vt:lpstr>Supply and Demand</vt:lpstr>
      <vt:lpstr>Supply and Demand</vt:lpstr>
      <vt:lpstr>Rocky Mount Pizza</vt:lpstr>
      <vt:lpstr>After Gereau Pizza</vt:lpstr>
      <vt:lpstr>Economic Change</vt:lpstr>
      <vt:lpstr>Economic Concepts</vt:lpstr>
      <vt:lpstr>Economic Concepts</vt:lpstr>
      <vt:lpstr>Breaking News</vt:lpstr>
      <vt:lpstr>Before Gereau Pizza</vt:lpstr>
      <vt:lpstr>Breaking News</vt:lpstr>
      <vt:lpstr>Before Gereau Pizza</vt:lpstr>
      <vt:lpstr>Supply and Demand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Lessons</dc:title>
  <dc:creator>pearce.dietrich</dc:creator>
  <cp:lastModifiedBy>Pearce Dietrich</cp:lastModifiedBy>
  <cp:revision>121</cp:revision>
  <dcterms:created xsi:type="dcterms:W3CDTF">2011-02-09T12:12:39Z</dcterms:created>
  <dcterms:modified xsi:type="dcterms:W3CDTF">2013-04-29T12:20:28Z</dcterms:modified>
</cp:coreProperties>
</file>