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8" r:id="rId9"/>
    <p:sldId id="277" r:id="rId10"/>
    <p:sldId id="281" r:id="rId11"/>
    <p:sldId id="282" r:id="rId12"/>
    <p:sldId id="283" r:id="rId13"/>
    <p:sldId id="284" r:id="rId14"/>
    <p:sldId id="285" r:id="rId15"/>
    <p:sldId id="279" r:id="rId16"/>
    <p:sldId id="280" r:id="rId17"/>
    <p:sldId id="286" r:id="rId18"/>
    <p:sldId id="259" r:id="rId19"/>
    <p:sldId id="258" r:id="rId20"/>
    <p:sldId id="264" r:id="rId21"/>
    <p:sldId id="260" r:id="rId22"/>
    <p:sldId id="262" r:id="rId23"/>
    <p:sldId id="263" r:id="rId24"/>
    <p:sldId id="268" r:id="rId25"/>
    <p:sldId id="265" r:id="rId26"/>
    <p:sldId id="269" r:id="rId27"/>
    <p:sldId id="287" r:id="rId28"/>
    <p:sldId id="26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5BE9-01AA-417D-86DF-F8454A08F3C8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3072-5968-4784-9FE5-A4C14549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60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5BE9-01AA-417D-86DF-F8454A08F3C8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3072-5968-4784-9FE5-A4C14549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3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5BE9-01AA-417D-86DF-F8454A08F3C8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3072-5968-4784-9FE5-A4C14549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5BE9-01AA-417D-86DF-F8454A08F3C8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3072-5968-4784-9FE5-A4C14549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4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5BE9-01AA-417D-86DF-F8454A08F3C8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3072-5968-4784-9FE5-A4C14549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90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5BE9-01AA-417D-86DF-F8454A08F3C8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3072-5968-4784-9FE5-A4C14549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3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5BE9-01AA-417D-86DF-F8454A08F3C8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3072-5968-4784-9FE5-A4C14549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70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5BE9-01AA-417D-86DF-F8454A08F3C8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3072-5968-4784-9FE5-A4C14549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1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5BE9-01AA-417D-86DF-F8454A08F3C8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3072-5968-4784-9FE5-A4C14549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00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5BE9-01AA-417D-86DF-F8454A08F3C8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3072-5968-4784-9FE5-A4C14549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41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5BE9-01AA-417D-86DF-F8454A08F3C8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3072-5968-4784-9FE5-A4C14549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8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D5BE9-01AA-417D-86DF-F8454A08F3C8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43072-5968-4784-9FE5-A4C14549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483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wmf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6.png"/><Relationship Id="rId4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6.png"/><Relationship Id="rId4" Type="http://schemas.openxmlformats.org/officeDocument/2006/relationships/image" Target="../media/image1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6.png"/><Relationship Id="rId4" Type="http://schemas.openxmlformats.org/officeDocument/2006/relationships/image" Target="../media/image10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6.png"/><Relationship Id="rId4" Type="http://schemas.openxmlformats.org/officeDocument/2006/relationships/image" Target="../media/image10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470025"/>
          </a:xfrm>
        </p:spPr>
        <p:txBody>
          <a:bodyPr>
            <a:noAutofit/>
          </a:bodyPr>
          <a:lstStyle/>
          <a:p>
            <a:r>
              <a:rPr lang="en-US" sz="19900" b="1" dirty="0" smtClean="0">
                <a:solidFill>
                  <a:srgbClr val="FFFF00"/>
                </a:solidFill>
              </a:rPr>
              <a:t>The Fed</a:t>
            </a:r>
            <a:endParaRPr lang="en-US" sz="199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3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Inflation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phenomenon</a:t>
            </a:r>
          </a:p>
          <a:p>
            <a:r>
              <a:rPr lang="en-US" dirty="0" smtClean="0"/>
              <a:t>Money is made up, we created it w/our minds</a:t>
            </a:r>
          </a:p>
          <a:p>
            <a:r>
              <a:rPr lang="en-US" dirty="0" smtClean="0"/>
              <a:t>So a dollar is worth, what we THINK it is worth</a:t>
            </a:r>
          </a:p>
          <a:p>
            <a:pPr lvl="1"/>
            <a:r>
              <a:rPr lang="en-US" sz="3600" dirty="0" smtClean="0"/>
              <a:t>Businesses know:</a:t>
            </a:r>
          </a:p>
          <a:p>
            <a:pPr lvl="2"/>
            <a:r>
              <a:rPr lang="en-US" sz="3200" dirty="0" smtClean="0"/>
              <a:t>Money Supply is always increasing</a:t>
            </a:r>
          </a:p>
          <a:p>
            <a:pPr lvl="2"/>
            <a:r>
              <a:rPr lang="en-US" sz="3200" dirty="0" smtClean="0"/>
              <a:t>Supply of Goods is not</a:t>
            </a:r>
          </a:p>
          <a:p>
            <a:pPr lvl="3"/>
            <a:r>
              <a:rPr lang="en-US" sz="3200" dirty="0" smtClean="0"/>
              <a:t>They will charge more</a:t>
            </a:r>
          </a:p>
        </p:txBody>
      </p:sp>
    </p:spTree>
    <p:extLst>
      <p:ext uri="{BB962C8B-B14F-4D97-AF65-F5344CB8AC3E}">
        <p14:creationId xmlns:p14="http://schemas.microsoft.com/office/powerpoint/2010/main" val="250963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clker.com/cliparts/z/U/c/o/6/Q/smiling-family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5852"/>
            <a:ext cx="1676400" cy="201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mcdonalds.com/dam/McDonalds/bundleinstance/mcdonalds-Cheeseburger-Happy-Mea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157" y="-152400"/>
            <a:ext cx="3527643" cy="258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estclipartblog.com/clipart-pics/farmer-clip-art-4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807" y="-85173"/>
            <a:ext cx="159156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74175" y="2429427"/>
            <a:ext cx="2090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$1000 Beef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2419902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$3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2698" y="3105702"/>
            <a:ext cx="8478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Businesses understand Supply and Price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11" name="Picture 8" descr="http://www.clker.com/cliparts/z/U/c/o/6/Q/smiling-family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14124"/>
            <a:ext cx="1676400" cy="201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mcdonalds.com/dam/McDonalds/bundleinstance/mcdonalds-Cheeseburger-Happy-Mea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157" y="3665872"/>
            <a:ext cx="3527643" cy="258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bestclipartblog.com/clipart-pics/farmer-clip-art-4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807" y="3733099"/>
            <a:ext cx="159156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874175" y="6247699"/>
            <a:ext cx="2090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$2000 Beef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62400" y="6238174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$6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617827" y="6231137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$3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2357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4" grpId="1"/>
      <p:bldP spid="14" grpId="2"/>
      <p:bldP spid="15" grpId="0"/>
      <p:bldP spid="15" grpId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thetrustadvisor.com/wp-content/uploads/2012/08/Ba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507791" cy="24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2819400" y="1180648"/>
            <a:ext cx="762000" cy="762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ttp://www.clipartheaven.com/clipart/business_&amp;_office/cartoons_%28d_-_m%29/factor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975" y="152400"/>
            <a:ext cx="2680425" cy="29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lker.com/cliparts/z/U/c/o/6/Q/smiling-family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8880"/>
            <a:ext cx="1453264" cy="228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pearce.dietrich\AppData\Local\Microsoft\Windows\Temporary Internet Files\Content.IE5\GK4220IM\MC90005487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635" y="2125620"/>
            <a:ext cx="1139956" cy="7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5217948" y="1220040"/>
            <a:ext cx="762000" cy="762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 descr="C:\Users\User\AppData\Local\Microsoft\Windows\Temporary Internet Files\Content.IE5\4F0K03TK\MC900433932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9948" y="4191000"/>
            <a:ext cx="2935452" cy="2935452"/>
          </a:xfrm>
          <a:prstGeom prst="rect">
            <a:avLst/>
          </a:prstGeom>
          <a:noFill/>
        </p:spPr>
      </p:pic>
      <p:sp>
        <p:nvSpPr>
          <p:cNvPr id="16" name="Right Arrow 15"/>
          <p:cNvSpPr/>
          <p:nvPr/>
        </p:nvSpPr>
        <p:spPr>
          <a:xfrm rot="5400000">
            <a:off x="7418437" y="3200400"/>
            <a:ext cx="762000" cy="762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6200000">
            <a:off x="6532278" y="3200400"/>
            <a:ext cx="762000" cy="762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9" descr="C:\Users\pearce.dietrich\AppData\Local\Microsoft\Windows\Temporary Internet Files\Content.IE5\GK4220IM\MC90005487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14600"/>
            <a:ext cx="1139956" cy="7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Users\pearce.dietrich\AppData\Local\Microsoft\Windows\Temporary Internet Files\Content.IE5\GK4220IM\MC90005487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706370"/>
            <a:ext cx="1139956" cy="7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C:\Users\pearce.dietrich\AppData\Local\Microsoft\Windows\Temporary Internet Files\Content.IE5\GK4220IM\MC90005487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644" y="5410200"/>
            <a:ext cx="1139956" cy="7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pearce.dietrich\AppData\Local\Microsoft\Windows\Temporary Internet Files\Content.IE5\GK4220IM\MC90005487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601" y="2589120"/>
            <a:ext cx="1139956" cy="7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6588" y="3733800"/>
            <a:ext cx="44940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FF00"/>
                </a:solidFill>
              </a:rPr>
              <a:t>What happens if banks loan </a:t>
            </a:r>
            <a:r>
              <a:rPr lang="en-US" sz="5400" b="1" dirty="0" smtClean="0">
                <a:solidFill>
                  <a:srgbClr val="00FF00"/>
                </a:solidFill>
              </a:rPr>
              <a:t>MORE</a:t>
            </a:r>
            <a:r>
              <a:rPr lang="en-US" sz="5400" dirty="0" smtClean="0">
                <a:solidFill>
                  <a:srgbClr val="00FF00"/>
                </a:solidFill>
              </a:rPr>
              <a:t> money?</a:t>
            </a:r>
            <a:endParaRPr lang="en-US" sz="54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15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6" grpId="1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thetrustadvisor.com/wp-content/uploads/2012/08/Ba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219583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567976" y="972838"/>
            <a:ext cx="537424" cy="58395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ttp://www.clipartheaven.com/clipart/business_&amp;_office/cartoons_%28d_-_m%29/factor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623" y="4233918"/>
            <a:ext cx="2680425" cy="19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lker.com/cliparts/z/U/c/o/6/Q/smiling-family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708" y="228600"/>
            <a:ext cx="1307831" cy="205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ight Arrow 15"/>
          <p:cNvSpPr/>
          <p:nvPr/>
        </p:nvSpPr>
        <p:spPr>
          <a:xfrm rot="5400000">
            <a:off x="7025375" y="2562070"/>
            <a:ext cx="1652784" cy="762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62200" y="794795"/>
            <a:ext cx="15632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Loan</a:t>
            </a:r>
            <a:endParaRPr lang="en-US" sz="5400" b="1" dirty="0"/>
          </a:p>
        </p:txBody>
      </p:sp>
      <p:sp>
        <p:nvSpPr>
          <p:cNvPr id="22" name="Right Arrow 21"/>
          <p:cNvSpPr/>
          <p:nvPr/>
        </p:nvSpPr>
        <p:spPr>
          <a:xfrm rot="16200000">
            <a:off x="3709617" y="923486"/>
            <a:ext cx="762000" cy="504618"/>
          </a:xfrm>
          <a:prstGeom prst="rightArrow">
            <a:avLst>
              <a:gd name="adj1" fmla="val 50000"/>
              <a:gd name="adj2" fmla="val 55714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03539" y="745078"/>
            <a:ext cx="19239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spend</a:t>
            </a:r>
            <a:endParaRPr lang="en-US" sz="5400" b="1" dirty="0"/>
          </a:p>
        </p:txBody>
      </p:sp>
      <p:sp>
        <p:nvSpPr>
          <p:cNvPr id="24" name="Right Arrow 23"/>
          <p:cNvSpPr/>
          <p:nvPr/>
        </p:nvSpPr>
        <p:spPr>
          <a:xfrm rot="16200000">
            <a:off x="8301928" y="954434"/>
            <a:ext cx="762000" cy="504618"/>
          </a:xfrm>
          <a:prstGeom prst="rightArrow">
            <a:avLst>
              <a:gd name="adj1" fmla="val 50000"/>
              <a:gd name="adj2" fmla="val 55714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42926" y="4114800"/>
            <a:ext cx="17495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make</a:t>
            </a:r>
            <a:endParaRPr lang="en-US" sz="5400" b="1" dirty="0"/>
          </a:p>
        </p:txBody>
      </p:sp>
      <p:sp>
        <p:nvSpPr>
          <p:cNvPr id="26" name="Right Arrow 25"/>
          <p:cNvSpPr/>
          <p:nvPr/>
        </p:nvSpPr>
        <p:spPr>
          <a:xfrm rot="16200000">
            <a:off x="3786422" y="4317735"/>
            <a:ext cx="762000" cy="504618"/>
          </a:xfrm>
          <a:prstGeom prst="rightArrow">
            <a:avLst>
              <a:gd name="adj1" fmla="val 50000"/>
              <a:gd name="adj2" fmla="val 55714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90213" y="5259069"/>
            <a:ext cx="1313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hire</a:t>
            </a:r>
            <a:endParaRPr lang="en-US" sz="5400" b="1" dirty="0"/>
          </a:p>
        </p:txBody>
      </p:sp>
      <p:sp>
        <p:nvSpPr>
          <p:cNvPr id="32" name="Right Arrow 31"/>
          <p:cNvSpPr/>
          <p:nvPr/>
        </p:nvSpPr>
        <p:spPr>
          <a:xfrm rot="16200000">
            <a:off x="3833709" y="5462004"/>
            <a:ext cx="762000" cy="504618"/>
          </a:xfrm>
          <a:prstGeom prst="rightArrow">
            <a:avLst>
              <a:gd name="adj1" fmla="val 50000"/>
              <a:gd name="adj2" fmla="val 55714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00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 rot="16200000">
            <a:off x="5137843" y="2734739"/>
            <a:ext cx="1307446" cy="762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1" y="2999550"/>
            <a:ext cx="3232809" cy="175432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/>
              <a:t>ECONOMY</a:t>
            </a:r>
          </a:p>
          <a:p>
            <a:pPr algn="ctr"/>
            <a:r>
              <a:rPr lang="en-US" sz="5400" b="1" dirty="0" smtClean="0"/>
              <a:t>GROWS</a:t>
            </a:r>
            <a:endParaRPr lang="en-US" sz="5400" b="1" dirty="0"/>
          </a:p>
        </p:txBody>
      </p:sp>
      <p:sp>
        <p:nvSpPr>
          <p:cNvPr id="34" name="TextBox 33"/>
          <p:cNvSpPr txBox="1"/>
          <p:nvPr/>
        </p:nvSpPr>
        <p:spPr>
          <a:xfrm flipH="1">
            <a:off x="76199" y="5424785"/>
            <a:ext cx="269748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inflation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11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6" grpId="1" animBg="1"/>
      <p:bldP spid="3" grpId="0"/>
      <p:bldP spid="22" grpId="0" animBg="1"/>
      <p:bldP spid="23" grpId="0"/>
      <p:bldP spid="23" grpId="1"/>
      <p:bldP spid="23" grpId="2"/>
      <p:bldP spid="24" grpId="0" animBg="1"/>
      <p:bldP spid="24" grpId="1" animBg="1"/>
      <p:bldP spid="24" grpId="2" animBg="1"/>
      <p:bldP spid="25" grpId="0"/>
      <p:bldP spid="25" grpId="1"/>
      <p:bldP spid="26" grpId="0" animBg="1"/>
      <p:bldP spid="26" grpId="1" animBg="1"/>
      <p:bldP spid="31" grpId="0"/>
      <p:bldP spid="31" grpId="1"/>
      <p:bldP spid="32" grpId="0" animBg="1"/>
      <p:bldP spid="32" grpId="1" animBg="1"/>
      <p:bldP spid="33" grpId="0" animBg="1"/>
      <p:bldP spid="33" grpId="1" animBg="1"/>
      <p:bldP spid="4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thetrustadvisor.com/wp-content/uploads/2012/08/Ba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219583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567976" y="972838"/>
            <a:ext cx="537424" cy="58395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ttp://www.clipartheaven.com/clipart/business_&amp;_office/cartoons_%28d_-_m%29/factor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623" y="4233918"/>
            <a:ext cx="2680425" cy="19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lker.com/cliparts/z/U/c/o/6/Q/smiling-family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708" y="228600"/>
            <a:ext cx="1307831" cy="205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ight Arrow 15"/>
          <p:cNvSpPr/>
          <p:nvPr/>
        </p:nvSpPr>
        <p:spPr>
          <a:xfrm rot="5400000">
            <a:off x="7025375" y="2562070"/>
            <a:ext cx="1652784" cy="762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62200" y="794795"/>
            <a:ext cx="15632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Loan</a:t>
            </a:r>
            <a:endParaRPr lang="en-US" sz="5400" b="1" dirty="0"/>
          </a:p>
        </p:txBody>
      </p:sp>
      <p:sp>
        <p:nvSpPr>
          <p:cNvPr id="22" name="Right Arrow 21"/>
          <p:cNvSpPr/>
          <p:nvPr/>
        </p:nvSpPr>
        <p:spPr>
          <a:xfrm rot="5400000">
            <a:off x="3709617" y="923486"/>
            <a:ext cx="762000" cy="504618"/>
          </a:xfrm>
          <a:prstGeom prst="rightArrow">
            <a:avLst>
              <a:gd name="adj1" fmla="val 50000"/>
              <a:gd name="adj2" fmla="val 5571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03539" y="745078"/>
            <a:ext cx="19239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spend</a:t>
            </a:r>
            <a:endParaRPr lang="en-US" sz="5400" b="1" dirty="0"/>
          </a:p>
        </p:txBody>
      </p:sp>
      <p:sp>
        <p:nvSpPr>
          <p:cNvPr id="24" name="Right Arrow 23"/>
          <p:cNvSpPr/>
          <p:nvPr/>
        </p:nvSpPr>
        <p:spPr>
          <a:xfrm rot="5400000">
            <a:off x="8301928" y="954434"/>
            <a:ext cx="762000" cy="504618"/>
          </a:xfrm>
          <a:prstGeom prst="rightArrow">
            <a:avLst>
              <a:gd name="adj1" fmla="val 50000"/>
              <a:gd name="adj2" fmla="val 5571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42926" y="4114800"/>
            <a:ext cx="17495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make</a:t>
            </a:r>
            <a:endParaRPr lang="en-US" sz="5400" b="1" dirty="0"/>
          </a:p>
        </p:txBody>
      </p:sp>
      <p:sp>
        <p:nvSpPr>
          <p:cNvPr id="26" name="Right Arrow 25"/>
          <p:cNvSpPr/>
          <p:nvPr/>
        </p:nvSpPr>
        <p:spPr>
          <a:xfrm rot="5400000">
            <a:off x="3786422" y="4317735"/>
            <a:ext cx="762000" cy="504618"/>
          </a:xfrm>
          <a:prstGeom prst="rightArrow">
            <a:avLst>
              <a:gd name="adj1" fmla="val 50000"/>
              <a:gd name="adj2" fmla="val 5571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90213" y="5259069"/>
            <a:ext cx="1313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hire</a:t>
            </a:r>
            <a:endParaRPr lang="en-US" sz="5400" b="1" dirty="0"/>
          </a:p>
        </p:txBody>
      </p:sp>
      <p:sp>
        <p:nvSpPr>
          <p:cNvPr id="32" name="Right Arrow 31"/>
          <p:cNvSpPr/>
          <p:nvPr/>
        </p:nvSpPr>
        <p:spPr>
          <a:xfrm rot="5400000">
            <a:off x="3833709" y="5462004"/>
            <a:ext cx="762000" cy="504618"/>
          </a:xfrm>
          <a:prstGeom prst="rightArrow">
            <a:avLst>
              <a:gd name="adj1" fmla="val 50000"/>
              <a:gd name="adj2" fmla="val 5571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00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 rot="16200000">
            <a:off x="5137843" y="2734739"/>
            <a:ext cx="1307446" cy="762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1" y="2999550"/>
            <a:ext cx="3232809" cy="175432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/>
              <a:t>ECONOMY</a:t>
            </a:r>
          </a:p>
          <a:p>
            <a:pPr algn="ctr"/>
            <a:r>
              <a:rPr lang="en-US" sz="5400" b="1" dirty="0" smtClean="0"/>
              <a:t>Shrinks</a:t>
            </a:r>
            <a:endParaRPr lang="en-US" sz="5400" b="1" dirty="0"/>
          </a:p>
        </p:txBody>
      </p:sp>
      <p:sp>
        <p:nvSpPr>
          <p:cNvPr id="17" name="TextBox 16"/>
          <p:cNvSpPr txBox="1"/>
          <p:nvPr/>
        </p:nvSpPr>
        <p:spPr>
          <a:xfrm flipH="1">
            <a:off x="76199" y="5029200"/>
            <a:ext cx="2697481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Stops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inflation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98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6" grpId="1" animBg="1"/>
      <p:bldP spid="3" grpId="0"/>
      <p:bldP spid="22" grpId="0" animBg="1"/>
      <p:bldP spid="23" grpId="0"/>
      <p:bldP spid="23" grpId="1"/>
      <p:bldP spid="23" grpId="2"/>
      <p:bldP spid="24" grpId="0" animBg="1"/>
      <p:bldP spid="24" grpId="1" animBg="1"/>
      <p:bldP spid="24" grpId="2" animBg="1"/>
      <p:bldP spid="25" grpId="0"/>
      <p:bldP spid="25" grpId="1"/>
      <p:bldP spid="26" grpId="0" animBg="1"/>
      <p:bldP spid="26" grpId="1" animBg="1"/>
      <p:bldP spid="31" grpId="0"/>
      <p:bldP spid="31" grpId="1"/>
      <p:bldP spid="32" grpId="0" animBg="1"/>
      <p:bldP spid="32" grpId="1" animBg="1"/>
      <p:bldP spid="33" grpId="0" animBg="1"/>
      <p:bldP spid="33" grpId="1" animBg="1"/>
      <p:bldP spid="4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hetrustadvisor.com/wp-content/uploads/2012/08/Ba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30522"/>
            <a:ext cx="2507791" cy="24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5575" y="144959"/>
            <a:ext cx="3451613" cy="2674442"/>
            <a:chOff x="155575" y="144959"/>
            <a:chExt cx="3451613" cy="2674442"/>
          </a:xfrm>
        </p:grpSpPr>
        <p:pic>
          <p:nvPicPr>
            <p:cNvPr id="1026" name="Picture 2" descr="http://www.themoneymasters.com/wp-content/uploads/2010/01/federal-reserv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228601"/>
              <a:ext cx="3451613" cy="259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14400" y="144959"/>
              <a:ext cx="201664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rgbClr val="FFFF00"/>
                  </a:solidFill>
                </a:rPr>
                <a:t>The Fed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6" name="Right Arrow 5"/>
          <p:cNvSpPr/>
          <p:nvPr/>
        </p:nvSpPr>
        <p:spPr>
          <a:xfrm rot="2660583">
            <a:off x="3073787" y="2555100"/>
            <a:ext cx="1066800" cy="762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660583">
            <a:off x="5600772" y="4683900"/>
            <a:ext cx="1066800" cy="762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ttp://www.clipartheaven.com/clipart/business_&amp;_office/cartoons_%28d_-_m%29/factor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636" y="5541722"/>
            <a:ext cx="2055889" cy="124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lker.com/cliparts/z/U/c/o/6/Q/smiling-family-m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722571"/>
            <a:ext cx="1359790" cy="16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pearce.dietrich\AppData\Local\Microsoft\Windows\Temporary Internet Files\Content.IE5\GK4220IM\MC90005487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305" y="2458086"/>
            <a:ext cx="1139956" cy="7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76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0.41945 0.1666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72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945 0.16667 L 0.57778 0.5444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AppData\Local\Microsoft\Windows\Temporary Internet Files\Content.IE5\KF2HE79K\MC90044173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200"/>
            <a:ext cx="28956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990600" y="4343400"/>
            <a:ext cx="2179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latin typeface="Calibri" pitchFamily="34" charset="0"/>
              </a:rPr>
              <a:t>Households</a:t>
            </a:r>
          </a:p>
        </p:txBody>
      </p:sp>
      <p:sp>
        <p:nvSpPr>
          <p:cNvPr id="11269" name="TextBox 8"/>
          <p:cNvSpPr txBox="1">
            <a:spLocks noChangeArrowheads="1"/>
          </p:cNvSpPr>
          <p:nvPr/>
        </p:nvSpPr>
        <p:spPr bwMode="auto">
          <a:xfrm>
            <a:off x="6934200" y="4343400"/>
            <a:ext cx="111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latin typeface="Calibri" pitchFamily="34" charset="0"/>
              </a:rPr>
              <a:t>Firms</a:t>
            </a: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3687763" y="0"/>
            <a:ext cx="176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FF00"/>
                </a:solidFill>
                <a:latin typeface="Calibri" pitchFamily="34" charset="0"/>
              </a:rPr>
              <a:t>Economic Flow</a:t>
            </a:r>
          </a:p>
        </p:txBody>
      </p:sp>
      <p:sp>
        <p:nvSpPr>
          <p:cNvPr id="11" name="Curved Down Arrow 10"/>
          <p:cNvSpPr/>
          <p:nvPr/>
        </p:nvSpPr>
        <p:spPr>
          <a:xfrm>
            <a:off x="2514600" y="1219200"/>
            <a:ext cx="4724400" cy="609600"/>
          </a:xfrm>
          <a:prstGeom prst="curvedDownArrow">
            <a:avLst>
              <a:gd name="adj1" fmla="val 25000"/>
              <a:gd name="adj2" fmla="val 109063"/>
              <a:gd name="adj3" fmla="val 25000"/>
            </a:avLst>
          </a:prstGeom>
          <a:solidFill>
            <a:srgbClr val="00FF00"/>
          </a:solidFill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1272" name="Picture 2" descr="C:\Users\User\AppData\Local\Microsoft\Windows\Temporary Internet Files\Content.IE5\SPR3813D\MC90043163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143000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Box 11"/>
          <p:cNvSpPr txBox="1">
            <a:spLocks noChangeArrowheads="1"/>
          </p:cNvSpPr>
          <p:nvPr/>
        </p:nvSpPr>
        <p:spPr bwMode="auto">
          <a:xfrm>
            <a:off x="3352800" y="1828800"/>
            <a:ext cx="2568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latin typeface="Calibri" pitchFamily="34" charset="0"/>
              </a:rPr>
              <a:t>Consumer expenditure</a:t>
            </a:r>
          </a:p>
        </p:txBody>
      </p:sp>
      <p:sp>
        <p:nvSpPr>
          <p:cNvPr id="15" name="Curved Down Arrow 14"/>
          <p:cNvSpPr/>
          <p:nvPr/>
        </p:nvSpPr>
        <p:spPr>
          <a:xfrm rot="10800000">
            <a:off x="2667000" y="4953000"/>
            <a:ext cx="4724400" cy="609600"/>
          </a:xfrm>
          <a:prstGeom prst="curvedDownArrow">
            <a:avLst>
              <a:gd name="adj1" fmla="val 25000"/>
              <a:gd name="adj2" fmla="val 109063"/>
              <a:gd name="adj3" fmla="val 25000"/>
            </a:avLst>
          </a:prstGeom>
          <a:solidFill>
            <a:srgbClr val="00FF00"/>
          </a:solidFill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1277" name="Picture 2" descr="C:\Users\User\AppData\Local\Microsoft\Windows\Temporary Internet Files\Content.IE5\SPR3813D\MC90043163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953000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8" name="TextBox 16"/>
          <p:cNvSpPr txBox="1">
            <a:spLocks noChangeArrowheads="1"/>
          </p:cNvSpPr>
          <p:nvPr/>
        </p:nvSpPr>
        <p:spPr bwMode="auto">
          <a:xfrm>
            <a:off x="4152900" y="5486400"/>
            <a:ext cx="255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latin typeface="Calibri" pitchFamily="34" charset="0"/>
              </a:rPr>
              <a:t>Wages, rent, dividends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810000" y="2438400"/>
            <a:ext cx="1968809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0" b="1" dirty="0">
                <a:solidFill>
                  <a:srgbClr val="FF0066"/>
                </a:solidFill>
                <a:latin typeface="Calibri" pitchFamily="34" charset="0"/>
              </a:rPr>
              <a:t>Circular</a:t>
            </a:r>
          </a:p>
          <a:p>
            <a:pPr algn="ctr" eaLnBrk="1" hangingPunct="1"/>
            <a:r>
              <a:rPr lang="en-US" sz="4400" b="1" dirty="0">
                <a:solidFill>
                  <a:srgbClr val="FF0066"/>
                </a:solidFill>
                <a:latin typeface="Calibri" pitchFamily="34" charset="0"/>
              </a:rPr>
              <a:t>Flow</a:t>
            </a:r>
          </a:p>
          <a:p>
            <a:pPr algn="ctr" eaLnBrk="1" hangingPunct="1"/>
            <a:r>
              <a:rPr lang="en-US" sz="4400" b="1" dirty="0">
                <a:solidFill>
                  <a:srgbClr val="FF0066"/>
                </a:solidFill>
                <a:latin typeface="Calibri" pitchFamily="34" charset="0"/>
              </a:rPr>
              <a:t>Model</a:t>
            </a:r>
          </a:p>
        </p:txBody>
      </p:sp>
      <p:pic>
        <p:nvPicPr>
          <p:cNvPr id="21" name="Picture 4" descr="C:\Users\User\AppData\Local\Microsoft\Windows\Temporary Internet Files\Content.IE5\4F0K03TK\MC900433932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1375" y="3551818"/>
            <a:ext cx="919371" cy="919371"/>
          </a:xfrm>
          <a:prstGeom prst="rect">
            <a:avLst/>
          </a:prstGeom>
          <a:noFill/>
        </p:spPr>
      </p:pic>
      <p:pic>
        <p:nvPicPr>
          <p:cNvPr id="22" name="Picture 4" descr="C:\Users\User\AppData\Local\Microsoft\Windows\Temporary Internet Files\Content.IE5\4F0K03TK\MC900433932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1060" y="3551818"/>
            <a:ext cx="919371" cy="919371"/>
          </a:xfrm>
          <a:prstGeom prst="rect">
            <a:avLst/>
          </a:prstGeom>
          <a:noFill/>
        </p:spPr>
      </p:pic>
      <p:pic>
        <p:nvPicPr>
          <p:cNvPr id="23" name="Picture 4" descr="C:\Users\User\AppData\Local\Microsoft\Windows\Temporary Internet Files\Content.IE5\4F0K03TK\MC900433932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0745" y="3588551"/>
            <a:ext cx="919371" cy="919371"/>
          </a:xfrm>
          <a:prstGeom prst="rect">
            <a:avLst/>
          </a:prstGeom>
          <a:noFill/>
        </p:spPr>
      </p:pic>
      <p:pic>
        <p:nvPicPr>
          <p:cNvPr id="24" name="Picture 2" descr="C:\Users\User\AppData\Local\Microsoft\Windows\Temporary Internet Files\Content.IE5\SPR3813D\MC90043163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877" y="1263445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C:\Users\User\AppData\Local\Microsoft\Windows\Temporary Internet Files\Content.IE5\4F0K03TK\MC900433932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2910" y="3601149"/>
            <a:ext cx="919371" cy="919371"/>
          </a:xfrm>
          <a:prstGeom prst="rect">
            <a:avLst/>
          </a:prstGeom>
          <a:noFill/>
        </p:spPr>
      </p:pic>
      <p:pic>
        <p:nvPicPr>
          <p:cNvPr id="26" name="Picture 4" descr="C:\Users\User\AppData\Local\Microsoft\Windows\Temporary Internet Files\Content.IE5\4F0K03TK\MC900433932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2595" y="3637882"/>
            <a:ext cx="919371" cy="919371"/>
          </a:xfrm>
          <a:prstGeom prst="rect">
            <a:avLst/>
          </a:prstGeom>
          <a:noFill/>
        </p:spPr>
      </p:pic>
      <p:pic>
        <p:nvPicPr>
          <p:cNvPr id="27" name="Picture 2" descr="C:\Users\User\AppData\Local\Microsoft\Windows\Temporary Internet Files\Content.IE5\SPR3813D\MC90043163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4862974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76199" y="5424785"/>
            <a:ext cx="269748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inflation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3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.automobilemag.com/f/6703905+w750+st0/0602_900_Jeep_Grand_Cherokee_Srt8+2006_Jeep_Grand_Cherokee_SRT8+Gas_And_Brake_Pedal_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29697"/>
            <a:ext cx="7590672" cy="481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The Fed</a:t>
            </a:r>
            <a:endParaRPr lang="en-US" sz="80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6784022" y="1066800"/>
            <a:ext cx="2271723" cy="4031873"/>
            <a:chOff x="6784022" y="1066800"/>
            <a:chExt cx="2271723" cy="4031873"/>
          </a:xfrm>
        </p:grpSpPr>
        <p:sp>
          <p:nvSpPr>
            <p:cNvPr id="3" name="TextBox 2"/>
            <p:cNvSpPr txBox="1"/>
            <p:nvPr/>
          </p:nvSpPr>
          <p:spPr>
            <a:xfrm>
              <a:off x="6784022" y="1066800"/>
              <a:ext cx="2271723" cy="4031873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>
                  <a:solidFill>
                    <a:schemeClr val="bg1"/>
                  </a:solidFill>
                </a:rPr>
                <a:t>Gas:</a:t>
              </a:r>
            </a:p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Put money into the economy</a:t>
              </a:r>
            </a:p>
            <a:p>
              <a:pPr algn="ctr"/>
              <a:endParaRPr lang="en-US" sz="32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the economy will grow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4" name="Right Arrow 3"/>
            <p:cNvSpPr/>
            <p:nvPr/>
          </p:nvSpPr>
          <p:spPr>
            <a:xfrm rot="5400000">
              <a:off x="7648268" y="3044636"/>
              <a:ext cx="533400" cy="6096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79106" y="5029200"/>
            <a:ext cx="2271723" cy="1041975"/>
            <a:chOff x="6784022" y="3339346"/>
            <a:chExt cx="2271723" cy="1041975"/>
          </a:xfrm>
        </p:grpSpPr>
        <p:sp>
          <p:nvSpPr>
            <p:cNvPr id="8" name="TextBox 7"/>
            <p:cNvSpPr txBox="1"/>
            <p:nvPr/>
          </p:nvSpPr>
          <p:spPr>
            <a:xfrm>
              <a:off x="6784022" y="3796546"/>
              <a:ext cx="2271723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inflation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 rot="5400000">
              <a:off x="7658099" y="3301246"/>
              <a:ext cx="533400" cy="6096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413" y="1066799"/>
            <a:ext cx="2271723" cy="3539430"/>
            <a:chOff x="6784022" y="1066800"/>
            <a:chExt cx="2271723" cy="3539430"/>
          </a:xfrm>
        </p:grpSpPr>
        <p:sp>
          <p:nvSpPr>
            <p:cNvPr id="11" name="TextBox 10"/>
            <p:cNvSpPr txBox="1"/>
            <p:nvPr/>
          </p:nvSpPr>
          <p:spPr>
            <a:xfrm>
              <a:off x="6784022" y="1066800"/>
              <a:ext cx="2271723" cy="353943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>
                  <a:solidFill>
                    <a:schemeClr val="bg1"/>
                  </a:solidFill>
                </a:rPr>
                <a:t>Brake:</a:t>
              </a:r>
            </a:p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Take money out of the economy</a:t>
              </a:r>
            </a:p>
            <a:p>
              <a:pPr algn="ctr"/>
              <a:endParaRPr lang="en-US" sz="32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Stop inflation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 rot="5400000">
              <a:off x="7648268" y="3044636"/>
              <a:ext cx="533400" cy="6096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497" y="4572000"/>
            <a:ext cx="2271723" cy="2026860"/>
            <a:chOff x="6784022" y="3339346"/>
            <a:chExt cx="2271723" cy="2026860"/>
          </a:xfrm>
        </p:grpSpPr>
        <p:sp>
          <p:nvSpPr>
            <p:cNvPr id="14" name="TextBox 13"/>
            <p:cNvSpPr txBox="1"/>
            <p:nvPr/>
          </p:nvSpPr>
          <p:spPr>
            <a:xfrm>
              <a:off x="6784022" y="3796546"/>
              <a:ext cx="2271723" cy="156966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Economy stops growing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 rot="5400000">
              <a:off x="7658099" y="3301246"/>
              <a:ext cx="533400" cy="6096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575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u="sng" dirty="0" smtClean="0"/>
              <a:t>The Federal Reserve</a:t>
            </a:r>
            <a:endParaRPr lang="en-US" sz="5400" b="1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2565720"/>
            <a:ext cx="4040188" cy="553398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00FF00"/>
                </a:solidFill>
              </a:rPr>
              <a:t>More $</a:t>
            </a:r>
            <a:endParaRPr lang="en-US" sz="4400" dirty="0"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9763" y="3200400"/>
            <a:ext cx="4694637" cy="341788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Stimulate</a:t>
            </a:r>
          </a:p>
          <a:p>
            <a:pPr lvl="1"/>
            <a:r>
              <a:rPr lang="en-US" sz="2800" dirty="0" smtClean="0"/>
              <a:t>People Spend more</a:t>
            </a:r>
          </a:p>
          <a:p>
            <a:pPr lvl="1"/>
            <a:r>
              <a:rPr lang="en-US" sz="2800" dirty="0" smtClean="0"/>
              <a:t>Businesses produce more</a:t>
            </a:r>
          </a:p>
          <a:p>
            <a:pPr lvl="1"/>
            <a:r>
              <a:rPr lang="en-US" sz="2800" dirty="0" smtClean="0"/>
              <a:t>More Jobs</a:t>
            </a:r>
          </a:p>
          <a:p>
            <a:pPr lvl="1"/>
            <a:r>
              <a:rPr lang="en-US" sz="2800" dirty="0" smtClean="0">
                <a:solidFill>
                  <a:srgbClr val="FFFF00"/>
                </a:solidFill>
              </a:rPr>
              <a:t>Economy grows</a:t>
            </a:r>
          </a:p>
          <a:p>
            <a:pPr lvl="1"/>
            <a:r>
              <a:rPr lang="en-US" sz="2800" dirty="0" smtClean="0">
                <a:solidFill>
                  <a:srgbClr val="FFFF00"/>
                </a:solidFill>
              </a:rPr>
              <a:t>Inflation rises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2565720"/>
            <a:ext cx="4041775" cy="553398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00FF00"/>
                </a:solidFill>
              </a:rPr>
              <a:t>Less $</a:t>
            </a:r>
            <a:endParaRPr lang="en-US" sz="4400" dirty="0">
              <a:solidFill>
                <a:srgbClr val="00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3200400"/>
            <a:ext cx="4419599" cy="341788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Slow Down</a:t>
            </a:r>
          </a:p>
          <a:p>
            <a:pPr lvl="1"/>
            <a:r>
              <a:rPr lang="en-US" sz="2800" dirty="0" smtClean="0"/>
              <a:t>People Spend Less</a:t>
            </a:r>
          </a:p>
          <a:p>
            <a:pPr lvl="1"/>
            <a:r>
              <a:rPr lang="en-US" sz="2800" dirty="0" smtClean="0"/>
              <a:t>Businesses produce less</a:t>
            </a:r>
          </a:p>
          <a:p>
            <a:pPr lvl="1"/>
            <a:r>
              <a:rPr lang="en-US" sz="2800" dirty="0" smtClean="0"/>
              <a:t>Less Jobs</a:t>
            </a:r>
          </a:p>
          <a:p>
            <a:pPr lvl="1"/>
            <a:r>
              <a:rPr lang="en-US" sz="2800" dirty="0" smtClean="0">
                <a:solidFill>
                  <a:srgbClr val="FFFF00"/>
                </a:solidFill>
              </a:rPr>
              <a:t>Economy Shrinks</a:t>
            </a:r>
          </a:p>
          <a:p>
            <a:pPr lvl="1"/>
            <a:r>
              <a:rPr lang="en-US" sz="2800" dirty="0" smtClean="0">
                <a:solidFill>
                  <a:srgbClr val="FFFF00"/>
                </a:solidFill>
              </a:rPr>
              <a:t>Inflation stops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62409" y="1182469"/>
            <a:ext cx="9268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Manages the amount of money in the economy</a:t>
            </a:r>
          </a:p>
        </p:txBody>
      </p:sp>
    </p:spTree>
    <p:extLst>
      <p:ext uri="{BB962C8B-B14F-4D97-AF65-F5344CB8AC3E}">
        <p14:creationId xmlns:p14="http://schemas.microsoft.com/office/powerpoint/2010/main" val="377913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u="sng" dirty="0" smtClean="0"/>
              <a:t>Two Functions:</a:t>
            </a:r>
          </a:p>
          <a:p>
            <a:pPr lvl="1"/>
            <a:r>
              <a:rPr lang="en-US" sz="4400" dirty="0" smtClean="0"/>
              <a:t>Raise or Lower </a:t>
            </a:r>
            <a:r>
              <a:rPr lang="en-US" sz="4400" dirty="0" smtClean="0">
                <a:solidFill>
                  <a:srgbClr val="FFFF00"/>
                </a:solidFill>
              </a:rPr>
              <a:t>Interest Rates</a:t>
            </a:r>
          </a:p>
          <a:p>
            <a:pPr lvl="1"/>
            <a:r>
              <a:rPr lang="en-US" sz="4400" dirty="0" smtClean="0"/>
              <a:t>Raise or Lower a </a:t>
            </a:r>
            <a:r>
              <a:rPr lang="en-US" sz="4400" dirty="0" smtClean="0">
                <a:solidFill>
                  <a:srgbClr val="FFFF00"/>
                </a:solidFill>
              </a:rPr>
              <a:t>Bank’s reserve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0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pearce.dietrich\AppData\Local\Microsoft\Windows\Temporary Internet Files\Content.IE5\3JKTRYBS\MC90043632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1714500" cy="1714500"/>
          </a:xfrm>
          <a:prstGeom prst="rect">
            <a:avLst/>
          </a:prstGeom>
          <a:noFill/>
        </p:spPr>
      </p:pic>
      <p:sp>
        <p:nvSpPr>
          <p:cNvPr id="3" name="Title 1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smtClean="0"/>
              <a:t>Inflation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2200" smtClean="0"/>
              <a:t>the devaluation of money</a:t>
            </a:r>
            <a:endParaRPr lang="en-US" dirty="0"/>
          </a:p>
        </p:txBody>
      </p:sp>
      <p:sp>
        <p:nvSpPr>
          <p:cNvPr id="4" name="Equal 3"/>
          <p:cNvSpPr/>
          <p:nvPr/>
        </p:nvSpPr>
        <p:spPr>
          <a:xfrm>
            <a:off x="3886200" y="2286000"/>
            <a:ext cx="1371600" cy="914400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1600200"/>
            <a:ext cx="198002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>
                <a:solidFill>
                  <a:srgbClr val="00FF00"/>
                </a:solidFill>
              </a:rPr>
              <a:t>$1</a:t>
            </a:r>
            <a:endParaRPr lang="en-US" sz="13800" b="1" dirty="0">
              <a:solidFill>
                <a:srgbClr val="00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20" y="4343400"/>
            <a:ext cx="83017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Let’s change the supply of candy. </a:t>
            </a:r>
          </a:p>
          <a:p>
            <a:pPr algn="ctr"/>
            <a:r>
              <a:rPr lang="en-US" sz="4000" dirty="0" smtClean="0"/>
              <a:t>Let’s increase it and see what happens.</a:t>
            </a:r>
            <a:endParaRPr lang="en-US" sz="4000" dirty="0"/>
          </a:p>
        </p:txBody>
      </p:sp>
      <p:pic>
        <p:nvPicPr>
          <p:cNvPr id="7" name="Picture 11" descr="C:\Users\pearce.dietrich\AppData\Local\Microsoft\Windows\Temporary Internet Files\Content.IE5\3JKTRYBS\MC90043632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114800"/>
            <a:ext cx="1714500" cy="1714500"/>
          </a:xfrm>
          <a:prstGeom prst="rect">
            <a:avLst/>
          </a:prstGeom>
          <a:noFill/>
        </p:spPr>
      </p:pic>
      <p:sp>
        <p:nvSpPr>
          <p:cNvPr id="8" name="Equal 7"/>
          <p:cNvSpPr/>
          <p:nvPr/>
        </p:nvSpPr>
        <p:spPr>
          <a:xfrm>
            <a:off x="3886200" y="4495800"/>
            <a:ext cx="1371600" cy="914400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11" descr="C:\Users\pearce.dietrich\AppData\Local\Microsoft\Windows\Temporary Internet Files\Content.IE5\3JKTRYBS\MC90043632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9300" y="4197191"/>
            <a:ext cx="1714500" cy="1714500"/>
          </a:xfrm>
          <a:prstGeom prst="rect">
            <a:avLst/>
          </a:prstGeom>
          <a:noFill/>
        </p:spPr>
      </p:pic>
      <p:pic>
        <p:nvPicPr>
          <p:cNvPr id="10" name="Picture 11" descr="C:\Users\pearce.dietrich\AppData\Local\Microsoft\Windows\Temporary Internet Files\Content.IE5\3JKTRYBS\MC90043632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197191"/>
            <a:ext cx="1714500" cy="1714500"/>
          </a:xfrm>
          <a:prstGeom prst="rect">
            <a:avLst/>
          </a:prstGeom>
          <a:noFill/>
        </p:spPr>
      </p:pic>
      <p:pic>
        <p:nvPicPr>
          <p:cNvPr id="11" name="Picture 11" descr="C:\Users\pearce.dietrich\AppData\Local\Microsoft\Windows\Temporary Internet Files\Content.IE5\3JKTRYBS\MC90043632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959191"/>
            <a:ext cx="1714500" cy="1714500"/>
          </a:xfrm>
          <a:prstGeom prst="rect">
            <a:avLst/>
          </a:prstGeom>
          <a:noFill/>
        </p:spPr>
      </p:pic>
      <p:pic>
        <p:nvPicPr>
          <p:cNvPr id="12" name="Picture 11" descr="C:\Users\pearce.dietrich\AppData\Local\Microsoft\Windows\Temporary Internet Files\Content.IE5\3JKTRYBS\MC90043632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997291"/>
            <a:ext cx="1714500" cy="17145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943600" y="3810000"/>
            <a:ext cx="198002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>
                <a:solidFill>
                  <a:srgbClr val="00FF00"/>
                </a:solidFill>
              </a:rPr>
              <a:t>$1</a:t>
            </a:r>
            <a:endParaRPr lang="en-US" sz="13800" b="1" dirty="0">
              <a:solidFill>
                <a:srgbClr val="00FF00"/>
              </a:solidFill>
            </a:endParaRPr>
          </a:p>
        </p:txBody>
      </p:sp>
      <p:pic>
        <p:nvPicPr>
          <p:cNvPr id="14" name="Picture 11" descr="C:\Users\pearce.dietrich\AppData\Local\Microsoft\Windows\Temporary Internet Files\Content.IE5\3JKTRYBS\MC90043632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120991"/>
            <a:ext cx="1714500" cy="1714500"/>
          </a:xfrm>
          <a:prstGeom prst="rect">
            <a:avLst/>
          </a:prstGeom>
          <a:noFill/>
        </p:spPr>
      </p:pic>
      <p:sp>
        <p:nvSpPr>
          <p:cNvPr id="15" name="Equal 14"/>
          <p:cNvSpPr/>
          <p:nvPr/>
        </p:nvSpPr>
        <p:spPr>
          <a:xfrm>
            <a:off x="3886200" y="4501991"/>
            <a:ext cx="1371600" cy="914400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03045" y="4145340"/>
            <a:ext cx="30075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00FF00"/>
                </a:solidFill>
              </a:rPr>
              <a:t>$0.20</a:t>
            </a:r>
            <a:endParaRPr lang="en-US" sz="96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71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animBg="1"/>
      <p:bldP spid="13" grpId="0"/>
      <p:bldP spid="13" grpId="1"/>
      <p:bldP spid="15" grpId="0" animBg="1"/>
      <p:bldP spid="15" grpId="1" animBg="1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Borrowing</a:t>
            </a:r>
          </a:p>
          <a:p>
            <a:pPr lvl="1"/>
            <a:r>
              <a:rPr lang="en-US" sz="3200" dirty="0" smtClean="0"/>
              <a:t>Low </a:t>
            </a:r>
            <a:r>
              <a:rPr lang="en-US" sz="3200" dirty="0" smtClean="0"/>
              <a:t>Interest Rate is good</a:t>
            </a:r>
          </a:p>
          <a:p>
            <a:pPr lvl="1"/>
            <a:r>
              <a:rPr lang="en-US" sz="3200" dirty="0" smtClean="0"/>
              <a:t>$100,000 at </a:t>
            </a:r>
            <a:r>
              <a:rPr lang="en-US" sz="3200" dirty="0" smtClean="0"/>
              <a:t>1% </a:t>
            </a:r>
            <a:r>
              <a:rPr lang="en-US" sz="3200" dirty="0" smtClean="0"/>
              <a:t>interest</a:t>
            </a:r>
          </a:p>
          <a:p>
            <a:pPr lvl="2"/>
            <a:r>
              <a:rPr lang="en-US" sz="2800" dirty="0"/>
              <a:t>You owe $1,000,000 plus $100,000</a:t>
            </a:r>
          </a:p>
          <a:p>
            <a:r>
              <a:rPr lang="en-US" sz="3600" dirty="0" smtClean="0"/>
              <a:t>Borrowing</a:t>
            </a:r>
            <a:endParaRPr lang="en-US" sz="3600" dirty="0" smtClean="0"/>
          </a:p>
          <a:p>
            <a:pPr lvl="1"/>
            <a:r>
              <a:rPr lang="en-US" sz="3200" dirty="0" smtClean="0"/>
              <a:t>High interest is bad</a:t>
            </a:r>
          </a:p>
          <a:p>
            <a:pPr lvl="1"/>
            <a:r>
              <a:rPr lang="en-US" sz="3200" dirty="0" smtClean="0"/>
              <a:t>$100,000 at </a:t>
            </a:r>
            <a:r>
              <a:rPr lang="en-US" sz="3200" dirty="0" smtClean="0"/>
              <a:t>10% </a:t>
            </a:r>
            <a:r>
              <a:rPr lang="en-US" sz="3200" dirty="0" smtClean="0"/>
              <a:t>interest</a:t>
            </a:r>
          </a:p>
          <a:p>
            <a:pPr lvl="2"/>
            <a:r>
              <a:rPr lang="en-US" sz="2800" dirty="0" smtClean="0"/>
              <a:t>You owe $</a:t>
            </a:r>
            <a:r>
              <a:rPr lang="en-US" sz="2800" dirty="0" smtClean="0"/>
              <a:t>1,000,000 </a:t>
            </a:r>
            <a:r>
              <a:rPr lang="en-US" sz="2800" dirty="0" smtClean="0"/>
              <a:t>plus </a:t>
            </a:r>
            <a:r>
              <a:rPr lang="en-US" sz="2800" dirty="0" smtClean="0"/>
              <a:t>$</a:t>
            </a:r>
            <a:r>
              <a:rPr lang="en-US" sz="2800" dirty="0" smtClean="0"/>
              <a:t>10</a:t>
            </a:r>
            <a:r>
              <a:rPr lang="en-US" sz="2800" dirty="0" smtClean="0"/>
              <a:t>0,000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4038599"/>
            <a:ext cx="2667000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</a:rPr>
              <a:t>Rule: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The lower the interest, the more you will borrow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62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hetrustadvisor.com/wp-content/uploads/2012/08/Ba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30522"/>
            <a:ext cx="2507791" cy="24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5575" y="144959"/>
            <a:ext cx="3451613" cy="2674442"/>
            <a:chOff x="155575" y="144959"/>
            <a:chExt cx="3451613" cy="2674442"/>
          </a:xfrm>
        </p:grpSpPr>
        <p:pic>
          <p:nvPicPr>
            <p:cNvPr id="1026" name="Picture 2" descr="http://www.themoneymasters.com/wp-content/uploads/2010/01/federal-reserv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228601"/>
              <a:ext cx="3451613" cy="259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14400" y="144959"/>
              <a:ext cx="201664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rgbClr val="FFFF00"/>
                  </a:solidFill>
                </a:rPr>
                <a:t>The Fed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6" name="Right Arrow 5"/>
          <p:cNvSpPr/>
          <p:nvPr/>
        </p:nvSpPr>
        <p:spPr>
          <a:xfrm rot="2660583">
            <a:off x="3073787" y="2555100"/>
            <a:ext cx="1066800" cy="762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660583">
            <a:off x="5600772" y="4683900"/>
            <a:ext cx="1066800" cy="762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ttp://www.clipartheaven.com/clipart/business_&amp;_office/cartoons_%28d_-_m%29/factor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636" y="5541722"/>
            <a:ext cx="2055889" cy="124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lker.com/cliparts/z/U/c/o/6/Q/smiling-family-m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722571"/>
            <a:ext cx="1359790" cy="16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pearce.dietrich\AppData\Local\Microsoft\Windows\Temporary Internet Files\Content.IE5\GK4220IM\MC90005487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305" y="2458086"/>
            <a:ext cx="1139956" cy="7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52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0.41945 0.1666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72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945 0.16667 L 0.57778 0.5444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AppData\Local\Microsoft\Windows\Temporary Internet Files\Content.IE5\KF2HE79K\MC90044173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200"/>
            <a:ext cx="28956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990600" y="4343400"/>
            <a:ext cx="2179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latin typeface="Calibri" pitchFamily="34" charset="0"/>
              </a:rPr>
              <a:t>Households</a:t>
            </a:r>
          </a:p>
        </p:txBody>
      </p:sp>
      <p:sp>
        <p:nvSpPr>
          <p:cNvPr id="11269" name="TextBox 8"/>
          <p:cNvSpPr txBox="1">
            <a:spLocks noChangeArrowheads="1"/>
          </p:cNvSpPr>
          <p:nvPr/>
        </p:nvSpPr>
        <p:spPr bwMode="auto">
          <a:xfrm>
            <a:off x="6934200" y="4343400"/>
            <a:ext cx="111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latin typeface="Calibri" pitchFamily="34" charset="0"/>
              </a:rPr>
              <a:t>Firms</a:t>
            </a: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3687763" y="0"/>
            <a:ext cx="176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FF00"/>
                </a:solidFill>
                <a:latin typeface="Calibri" pitchFamily="34" charset="0"/>
              </a:rPr>
              <a:t>Economic Flow</a:t>
            </a:r>
          </a:p>
        </p:txBody>
      </p:sp>
      <p:sp>
        <p:nvSpPr>
          <p:cNvPr id="11" name="Curved Down Arrow 10"/>
          <p:cNvSpPr/>
          <p:nvPr/>
        </p:nvSpPr>
        <p:spPr>
          <a:xfrm>
            <a:off x="2514600" y="1219200"/>
            <a:ext cx="4724400" cy="609600"/>
          </a:xfrm>
          <a:prstGeom prst="curvedDownArrow">
            <a:avLst>
              <a:gd name="adj1" fmla="val 25000"/>
              <a:gd name="adj2" fmla="val 109063"/>
              <a:gd name="adj3" fmla="val 25000"/>
            </a:avLst>
          </a:prstGeom>
          <a:solidFill>
            <a:srgbClr val="00FF00"/>
          </a:solidFill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1272" name="Picture 2" descr="C:\Users\User\AppData\Local\Microsoft\Windows\Temporary Internet Files\Content.IE5\SPR3813D\MC90043163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143000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Box 11"/>
          <p:cNvSpPr txBox="1">
            <a:spLocks noChangeArrowheads="1"/>
          </p:cNvSpPr>
          <p:nvPr/>
        </p:nvSpPr>
        <p:spPr bwMode="auto">
          <a:xfrm>
            <a:off x="3352800" y="1828800"/>
            <a:ext cx="2568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latin typeface="Calibri" pitchFamily="34" charset="0"/>
              </a:rPr>
              <a:t>Consumer expenditure</a:t>
            </a:r>
          </a:p>
        </p:txBody>
      </p:sp>
      <p:sp>
        <p:nvSpPr>
          <p:cNvPr id="15" name="Curved Down Arrow 14"/>
          <p:cNvSpPr/>
          <p:nvPr/>
        </p:nvSpPr>
        <p:spPr>
          <a:xfrm rot="10800000">
            <a:off x="2667000" y="4953000"/>
            <a:ext cx="4724400" cy="609600"/>
          </a:xfrm>
          <a:prstGeom prst="curvedDownArrow">
            <a:avLst>
              <a:gd name="adj1" fmla="val 25000"/>
              <a:gd name="adj2" fmla="val 109063"/>
              <a:gd name="adj3" fmla="val 25000"/>
            </a:avLst>
          </a:prstGeom>
          <a:solidFill>
            <a:srgbClr val="00FF00"/>
          </a:solidFill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1277" name="Picture 2" descr="C:\Users\User\AppData\Local\Microsoft\Windows\Temporary Internet Files\Content.IE5\SPR3813D\MC90043163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953000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8" name="TextBox 16"/>
          <p:cNvSpPr txBox="1">
            <a:spLocks noChangeArrowheads="1"/>
          </p:cNvSpPr>
          <p:nvPr/>
        </p:nvSpPr>
        <p:spPr bwMode="auto">
          <a:xfrm>
            <a:off x="4152900" y="5486400"/>
            <a:ext cx="255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latin typeface="Calibri" pitchFamily="34" charset="0"/>
              </a:rPr>
              <a:t>Wages, rent, dividends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810000" y="2438400"/>
            <a:ext cx="1968809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0" b="1" dirty="0">
                <a:solidFill>
                  <a:srgbClr val="FF0066"/>
                </a:solidFill>
                <a:latin typeface="Calibri" pitchFamily="34" charset="0"/>
              </a:rPr>
              <a:t>Circular</a:t>
            </a:r>
          </a:p>
          <a:p>
            <a:pPr algn="ctr" eaLnBrk="1" hangingPunct="1"/>
            <a:r>
              <a:rPr lang="en-US" sz="4400" b="1" dirty="0">
                <a:solidFill>
                  <a:srgbClr val="FF0066"/>
                </a:solidFill>
                <a:latin typeface="Calibri" pitchFamily="34" charset="0"/>
              </a:rPr>
              <a:t>Flow</a:t>
            </a:r>
          </a:p>
          <a:p>
            <a:pPr algn="ctr" eaLnBrk="1" hangingPunct="1"/>
            <a:r>
              <a:rPr lang="en-US" sz="4400" b="1" dirty="0">
                <a:solidFill>
                  <a:srgbClr val="FF0066"/>
                </a:solidFill>
                <a:latin typeface="Calibri" pitchFamily="34" charset="0"/>
              </a:rPr>
              <a:t>Model</a:t>
            </a:r>
          </a:p>
        </p:txBody>
      </p:sp>
      <p:pic>
        <p:nvPicPr>
          <p:cNvPr id="21" name="Picture 4" descr="C:\Users\User\AppData\Local\Microsoft\Windows\Temporary Internet Files\Content.IE5\4F0K03TK\MC900433932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1375" y="3551818"/>
            <a:ext cx="919371" cy="919371"/>
          </a:xfrm>
          <a:prstGeom prst="rect">
            <a:avLst/>
          </a:prstGeom>
          <a:noFill/>
        </p:spPr>
      </p:pic>
      <p:pic>
        <p:nvPicPr>
          <p:cNvPr id="22" name="Picture 4" descr="C:\Users\User\AppData\Local\Microsoft\Windows\Temporary Internet Files\Content.IE5\4F0K03TK\MC900433932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1060" y="3551818"/>
            <a:ext cx="919371" cy="919371"/>
          </a:xfrm>
          <a:prstGeom prst="rect">
            <a:avLst/>
          </a:prstGeom>
          <a:noFill/>
        </p:spPr>
      </p:pic>
      <p:pic>
        <p:nvPicPr>
          <p:cNvPr id="23" name="Picture 4" descr="C:\Users\User\AppData\Local\Microsoft\Windows\Temporary Internet Files\Content.IE5\4F0K03TK\MC900433932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0745" y="3588551"/>
            <a:ext cx="919371" cy="919371"/>
          </a:xfrm>
          <a:prstGeom prst="rect">
            <a:avLst/>
          </a:prstGeom>
          <a:noFill/>
        </p:spPr>
      </p:pic>
      <p:pic>
        <p:nvPicPr>
          <p:cNvPr id="24" name="Picture 2" descr="C:\Users\User\AppData\Local\Microsoft\Windows\Temporary Internet Files\Content.IE5\SPR3813D\MC90043163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877" y="1263445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C:\Users\User\AppData\Local\Microsoft\Windows\Temporary Internet Files\Content.IE5\4F0K03TK\MC900433932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2910" y="3601149"/>
            <a:ext cx="919371" cy="919371"/>
          </a:xfrm>
          <a:prstGeom prst="rect">
            <a:avLst/>
          </a:prstGeom>
          <a:noFill/>
        </p:spPr>
      </p:pic>
      <p:pic>
        <p:nvPicPr>
          <p:cNvPr id="26" name="Picture 4" descr="C:\Users\User\AppData\Local\Microsoft\Windows\Temporary Internet Files\Content.IE5\4F0K03TK\MC900433932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2595" y="3637882"/>
            <a:ext cx="919371" cy="919371"/>
          </a:xfrm>
          <a:prstGeom prst="rect">
            <a:avLst/>
          </a:prstGeom>
          <a:noFill/>
        </p:spPr>
      </p:pic>
      <p:pic>
        <p:nvPicPr>
          <p:cNvPr id="27" name="Picture 2" descr="C:\Users\User\AppData\Local\Microsoft\Windows\Temporary Internet Files\Content.IE5\SPR3813D\MC90043163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4862974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76199" y="5424785"/>
            <a:ext cx="269748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inflation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83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hetrustadvisor.com/wp-content/uploads/2012/08/Ba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30522"/>
            <a:ext cx="2507791" cy="24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5575" y="144959"/>
            <a:ext cx="3451613" cy="2674442"/>
            <a:chOff x="155575" y="144959"/>
            <a:chExt cx="3451613" cy="2674442"/>
          </a:xfrm>
        </p:grpSpPr>
        <p:pic>
          <p:nvPicPr>
            <p:cNvPr id="1026" name="Picture 2" descr="http://www.themoneymasters.com/wp-content/uploads/2010/01/federal-reserv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228601"/>
              <a:ext cx="3451613" cy="259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14400" y="144959"/>
              <a:ext cx="201664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rgbClr val="FFFF00"/>
                  </a:solidFill>
                </a:rPr>
                <a:t>The Fed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6" name="Right Arrow 5"/>
          <p:cNvSpPr/>
          <p:nvPr/>
        </p:nvSpPr>
        <p:spPr>
          <a:xfrm rot="2660583">
            <a:off x="3073787" y="2555100"/>
            <a:ext cx="1066800" cy="762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660583">
            <a:off x="5600772" y="4683900"/>
            <a:ext cx="1066800" cy="762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ttp://www.clipartheaven.com/clipart/business_&amp;_office/cartoons_%28d_-_m%29/factor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636" y="5541722"/>
            <a:ext cx="2055889" cy="124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lker.com/cliparts/z/U/c/o/6/Q/smiling-family-m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722571"/>
            <a:ext cx="1359790" cy="16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pearce.dietrich\AppData\Local\Microsoft\Windows\Temporary Internet Files\Content.IE5\GK4220IM\MC90005487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305" y="2458086"/>
            <a:ext cx="1139956" cy="7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28202" y="76200"/>
            <a:ext cx="483946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u="sng" dirty="0" smtClean="0"/>
              <a:t>Lower interest rates</a:t>
            </a:r>
          </a:p>
          <a:p>
            <a:pPr algn="ctr"/>
            <a:r>
              <a:rPr lang="en-US" sz="3200" dirty="0"/>
              <a:t>s</a:t>
            </a:r>
            <a:r>
              <a:rPr lang="en-US" sz="3200" dirty="0" smtClean="0"/>
              <a:t>timulate economy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80156" y="3948882"/>
            <a:ext cx="32410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Low interest rate</a:t>
            </a:r>
          </a:p>
          <a:p>
            <a:r>
              <a:rPr lang="en-US" sz="2400" dirty="0" smtClean="0"/>
              <a:t>Bank will borrow more $</a:t>
            </a:r>
          </a:p>
          <a:p>
            <a:r>
              <a:rPr lang="en-US" sz="2400" dirty="0" smtClean="0"/>
              <a:t>More Money for people</a:t>
            </a:r>
          </a:p>
          <a:p>
            <a:r>
              <a:rPr lang="en-US" sz="2400" dirty="0" smtClean="0"/>
              <a:t>More Spending</a:t>
            </a:r>
            <a:endParaRPr lang="en-US" sz="2400" dirty="0"/>
          </a:p>
        </p:txBody>
      </p:sp>
      <p:sp>
        <p:nvSpPr>
          <p:cNvPr id="7" name="Oval Callout 6"/>
          <p:cNvSpPr/>
          <p:nvPr/>
        </p:nvSpPr>
        <p:spPr>
          <a:xfrm>
            <a:off x="5943600" y="1524001"/>
            <a:ext cx="2209800" cy="1295400"/>
          </a:xfrm>
          <a:prstGeom prst="wedgeEllipseCallout">
            <a:avLst>
              <a:gd name="adj1" fmla="val -43525"/>
              <a:gd name="adj2" fmla="val 6022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Yes, Please!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6934200" y="3124199"/>
            <a:ext cx="2209800" cy="1295400"/>
          </a:xfrm>
          <a:prstGeom prst="wedgeEllipseCallout">
            <a:avLst>
              <a:gd name="adj1" fmla="val -22168"/>
              <a:gd name="adj2" fmla="val 6591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Yes, Please!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1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0.41945 0.1666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72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945 0.16667 L 0.57778 0.5444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7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AppData\Local\Microsoft\Windows\Temporary Internet Files\Content.IE5\KF2HE79K\MC90044173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200"/>
            <a:ext cx="28956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990600" y="4343400"/>
            <a:ext cx="2179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latin typeface="Calibri" pitchFamily="34" charset="0"/>
              </a:rPr>
              <a:t>Households</a:t>
            </a:r>
          </a:p>
        </p:txBody>
      </p:sp>
      <p:sp>
        <p:nvSpPr>
          <p:cNvPr id="11269" name="TextBox 8"/>
          <p:cNvSpPr txBox="1">
            <a:spLocks noChangeArrowheads="1"/>
          </p:cNvSpPr>
          <p:nvPr/>
        </p:nvSpPr>
        <p:spPr bwMode="auto">
          <a:xfrm>
            <a:off x="6934200" y="4343400"/>
            <a:ext cx="111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latin typeface="Calibri" pitchFamily="34" charset="0"/>
              </a:rPr>
              <a:t>Firms</a:t>
            </a: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3687763" y="0"/>
            <a:ext cx="176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FF00"/>
                </a:solidFill>
                <a:latin typeface="Calibri" pitchFamily="34" charset="0"/>
              </a:rPr>
              <a:t>Economic Flow</a:t>
            </a:r>
          </a:p>
        </p:txBody>
      </p:sp>
      <p:sp>
        <p:nvSpPr>
          <p:cNvPr id="11" name="Curved Down Arrow 10"/>
          <p:cNvSpPr/>
          <p:nvPr/>
        </p:nvSpPr>
        <p:spPr>
          <a:xfrm>
            <a:off x="2514600" y="1219200"/>
            <a:ext cx="4724400" cy="609600"/>
          </a:xfrm>
          <a:prstGeom prst="curvedDownArrow">
            <a:avLst>
              <a:gd name="adj1" fmla="val 25000"/>
              <a:gd name="adj2" fmla="val 109063"/>
              <a:gd name="adj3" fmla="val 25000"/>
            </a:avLst>
          </a:prstGeom>
          <a:solidFill>
            <a:srgbClr val="00FF00"/>
          </a:solidFill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1272" name="Picture 2" descr="C:\Users\User\AppData\Local\Microsoft\Windows\Temporary Internet Files\Content.IE5\SPR3813D\MC90043163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143000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Box 11"/>
          <p:cNvSpPr txBox="1">
            <a:spLocks noChangeArrowheads="1"/>
          </p:cNvSpPr>
          <p:nvPr/>
        </p:nvSpPr>
        <p:spPr bwMode="auto">
          <a:xfrm>
            <a:off x="3352800" y="1828800"/>
            <a:ext cx="2568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latin typeface="Calibri" pitchFamily="34" charset="0"/>
              </a:rPr>
              <a:t>Consumer expenditure</a:t>
            </a:r>
          </a:p>
        </p:txBody>
      </p:sp>
      <p:sp>
        <p:nvSpPr>
          <p:cNvPr id="15" name="Curved Down Arrow 14"/>
          <p:cNvSpPr/>
          <p:nvPr/>
        </p:nvSpPr>
        <p:spPr>
          <a:xfrm rot="10800000">
            <a:off x="2667000" y="4953000"/>
            <a:ext cx="4724400" cy="609600"/>
          </a:xfrm>
          <a:prstGeom prst="curvedDownArrow">
            <a:avLst>
              <a:gd name="adj1" fmla="val 25000"/>
              <a:gd name="adj2" fmla="val 109063"/>
              <a:gd name="adj3" fmla="val 25000"/>
            </a:avLst>
          </a:prstGeom>
          <a:solidFill>
            <a:srgbClr val="00FF00"/>
          </a:solidFill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1277" name="Picture 2" descr="C:\Users\User\AppData\Local\Microsoft\Windows\Temporary Internet Files\Content.IE5\SPR3813D\MC90043163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953000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8" name="TextBox 16"/>
          <p:cNvSpPr txBox="1">
            <a:spLocks noChangeArrowheads="1"/>
          </p:cNvSpPr>
          <p:nvPr/>
        </p:nvSpPr>
        <p:spPr bwMode="auto">
          <a:xfrm>
            <a:off x="4152900" y="5486400"/>
            <a:ext cx="255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latin typeface="Calibri" pitchFamily="34" charset="0"/>
              </a:rPr>
              <a:t>Wages, rent, dividends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810000" y="2438400"/>
            <a:ext cx="1968809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0" b="1" dirty="0">
                <a:solidFill>
                  <a:srgbClr val="FF0066"/>
                </a:solidFill>
                <a:latin typeface="Calibri" pitchFamily="34" charset="0"/>
              </a:rPr>
              <a:t>Circular</a:t>
            </a:r>
          </a:p>
          <a:p>
            <a:pPr algn="ctr" eaLnBrk="1" hangingPunct="1"/>
            <a:r>
              <a:rPr lang="en-US" sz="4400" b="1" dirty="0">
                <a:solidFill>
                  <a:srgbClr val="FF0066"/>
                </a:solidFill>
                <a:latin typeface="Calibri" pitchFamily="34" charset="0"/>
              </a:rPr>
              <a:t>Flow</a:t>
            </a:r>
          </a:p>
          <a:p>
            <a:pPr algn="ctr" eaLnBrk="1" hangingPunct="1"/>
            <a:r>
              <a:rPr lang="en-US" sz="4400" b="1" dirty="0">
                <a:solidFill>
                  <a:srgbClr val="FF0066"/>
                </a:solidFill>
                <a:latin typeface="Calibri" pitchFamily="34" charset="0"/>
              </a:rPr>
              <a:t>Model</a:t>
            </a:r>
          </a:p>
        </p:txBody>
      </p:sp>
      <p:pic>
        <p:nvPicPr>
          <p:cNvPr id="21" name="Picture 4" descr="C:\Users\User\AppData\Local\Microsoft\Windows\Temporary Internet Files\Content.IE5\4F0K03TK\MC900433932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1375" y="3551818"/>
            <a:ext cx="919371" cy="919371"/>
          </a:xfrm>
          <a:prstGeom prst="rect">
            <a:avLst/>
          </a:prstGeom>
          <a:noFill/>
        </p:spPr>
      </p:pic>
      <p:pic>
        <p:nvPicPr>
          <p:cNvPr id="22" name="Picture 4" descr="C:\Users\User\AppData\Local\Microsoft\Windows\Temporary Internet Files\Content.IE5\4F0K03TK\MC900433932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1060" y="3551818"/>
            <a:ext cx="919371" cy="919371"/>
          </a:xfrm>
          <a:prstGeom prst="rect">
            <a:avLst/>
          </a:prstGeom>
          <a:noFill/>
        </p:spPr>
      </p:pic>
      <p:pic>
        <p:nvPicPr>
          <p:cNvPr id="23" name="Picture 4" descr="C:\Users\User\AppData\Local\Microsoft\Windows\Temporary Internet Files\Content.IE5\4F0K03TK\MC900433932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0745" y="3588551"/>
            <a:ext cx="919371" cy="919371"/>
          </a:xfrm>
          <a:prstGeom prst="rect">
            <a:avLst/>
          </a:prstGeom>
          <a:noFill/>
        </p:spPr>
      </p:pic>
      <p:pic>
        <p:nvPicPr>
          <p:cNvPr id="24" name="Picture 2" descr="C:\Users\User\AppData\Local\Microsoft\Windows\Temporary Internet Files\Content.IE5\SPR3813D\MC90043163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877" y="1263445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C:\Users\User\AppData\Local\Microsoft\Windows\Temporary Internet Files\Content.IE5\4F0K03TK\MC900433932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2910" y="3601149"/>
            <a:ext cx="919371" cy="919371"/>
          </a:xfrm>
          <a:prstGeom prst="rect">
            <a:avLst/>
          </a:prstGeom>
          <a:noFill/>
        </p:spPr>
      </p:pic>
      <p:pic>
        <p:nvPicPr>
          <p:cNvPr id="26" name="Picture 4" descr="C:\Users\User\AppData\Local\Microsoft\Windows\Temporary Internet Files\Content.IE5\4F0K03TK\MC900433932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2595" y="3637882"/>
            <a:ext cx="919371" cy="919371"/>
          </a:xfrm>
          <a:prstGeom prst="rect">
            <a:avLst/>
          </a:prstGeom>
          <a:noFill/>
        </p:spPr>
      </p:pic>
      <p:pic>
        <p:nvPicPr>
          <p:cNvPr id="27" name="Picture 2" descr="C:\Users\User\AppData\Local\Microsoft\Windows\Temporary Internet Files\Content.IE5\SPR3813D\MC90043163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4862974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76199" y="5424785"/>
            <a:ext cx="2697481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What about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inflation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0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hetrustadvisor.com/wp-content/uploads/2012/08/Ba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30522"/>
            <a:ext cx="2507791" cy="24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5575" y="144959"/>
            <a:ext cx="3451613" cy="2674442"/>
            <a:chOff x="155575" y="144959"/>
            <a:chExt cx="3451613" cy="2674442"/>
          </a:xfrm>
        </p:grpSpPr>
        <p:pic>
          <p:nvPicPr>
            <p:cNvPr id="1026" name="Picture 2" descr="http://www.themoneymasters.com/wp-content/uploads/2010/01/federal-reserv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228601"/>
              <a:ext cx="3451613" cy="259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14400" y="144959"/>
              <a:ext cx="201664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rgbClr val="FFFF00"/>
                  </a:solidFill>
                </a:rPr>
                <a:t>The Fed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6" name="Right Arrow 5"/>
          <p:cNvSpPr/>
          <p:nvPr/>
        </p:nvSpPr>
        <p:spPr>
          <a:xfrm rot="2660583">
            <a:off x="3073787" y="2555100"/>
            <a:ext cx="1066800" cy="762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660583">
            <a:off x="5600772" y="4683900"/>
            <a:ext cx="1066800" cy="762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ttp://www.clipartheaven.com/clipart/business_&amp;_office/cartoons_%28d_-_m%29/factor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636" y="5541722"/>
            <a:ext cx="2055889" cy="124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lker.com/cliparts/z/U/c/o/6/Q/smiling-family-m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722571"/>
            <a:ext cx="1359790" cy="16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pearce.dietrich\AppData\Local\Microsoft\Windows\Temporary Internet Files\Content.IE5\GK4220IM\MC90005487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305" y="2458086"/>
            <a:ext cx="1139956" cy="7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27236" y="76200"/>
            <a:ext cx="464139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u="sng" dirty="0" smtClean="0"/>
              <a:t>Raise interest rates</a:t>
            </a:r>
          </a:p>
          <a:p>
            <a:pPr algn="ctr"/>
            <a:r>
              <a:rPr lang="en-US" sz="3200" dirty="0"/>
              <a:t>s</a:t>
            </a:r>
            <a:r>
              <a:rPr lang="en-US" sz="3200" dirty="0" smtClean="0"/>
              <a:t>low down the economy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80156" y="3948882"/>
            <a:ext cx="30414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Raise interest rate</a:t>
            </a:r>
          </a:p>
          <a:p>
            <a:r>
              <a:rPr lang="en-US" sz="2400" dirty="0" smtClean="0"/>
              <a:t>Bank will borrow less $</a:t>
            </a:r>
          </a:p>
          <a:p>
            <a:r>
              <a:rPr lang="en-US" sz="2400" dirty="0" smtClean="0"/>
              <a:t>Less Money for people</a:t>
            </a:r>
          </a:p>
          <a:p>
            <a:r>
              <a:rPr lang="en-US" sz="2400" dirty="0" smtClean="0"/>
              <a:t>Stops inflation</a:t>
            </a:r>
            <a:endParaRPr lang="en-US" sz="2400" dirty="0"/>
          </a:p>
        </p:txBody>
      </p:sp>
      <p:sp>
        <p:nvSpPr>
          <p:cNvPr id="13" name="Oval Callout 12"/>
          <p:cNvSpPr/>
          <p:nvPr/>
        </p:nvSpPr>
        <p:spPr>
          <a:xfrm>
            <a:off x="5943600" y="1524001"/>
            <a:ext cx="2209800" cy="1295400"/>
          </a:xfrm>
          <a:prstGeom prst="wedgeEllipseCallout">
            <a:avLst>
              <a:gd name="adj1" fmla="val -43525"/>
              <a:gd name="adj2" fmla="val 6022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No, thank you.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6934200" y="3124199"/>
            <a:ext cx="2209800" cy="1295400"/>
          </a:xfrm>
          <a:prstGeom prst="wedgeEllipseCallout">
            <a:avLst>
              <a:gd name="adj1" fmla="val -22168"/>
              <a:gd name="adj2" fmla="val 6591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No, thank you.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30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hetrustadvisor.com/wp-content/uploads/2012/08/Ba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959" y="2660577"/>
            <a:ext cx="4267200" cy="414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5575" y="144959"/>
            <a:ext cx="3451613" cy="2674442"/>
            <a:chOff x="155575" y="144959"/>
            <a:chExt cx="3451613" cy="2674442"/>
          </a:xfrm>
        </p:grpSpPr>
        <p:pic>
          <p:nvPicPr>
            <p:cNvPr id="1026" name="Picture 2" descr="http://www.themoneymasters.com/wp-content/uploads/2010/01/federal-reserv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228601"/>
              <a:ext cx="3451613" cy="259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14400" y="144959"/>
              <a:ext cx="201664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rgbClr val="FFFF00"/>
                  </a:solidFill>
                </a:rPr>
                <a:t>The Fed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084863" y="76200"/>
            <a:ext cx="512614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u="sng" dirty="0" smtClean="0"/>
              <a:t>Lower Bank’s reserve</a:t>
            </a:r>
          </a:p>
          <a:p>
            <a:pPr algn="ctr"/>
            <a:r>
              <a:rPr lang="en-US" sz="3200" dirty="0"/>
              <a:t>s</a:t>
            </a:r>
            <a:r>
              <a:rPr lang="en-US" sz="3200" dirty="0" smtClean="0"/>
              <a:t>timulate economy</a:t>
            </a:r>
            <a:endParaRPr lang="en-US" sz="3200" dirty="0"/>
          </a:p>
        </p:txBody>
      </p:sp>
      <p:pic>
        <p:nvPicPr>
          <p:cNvPr id="3074" name="Picture 2" descr="http://www.freedomsphoenix.com/Uploads/Graphics/001/10/001-1004152736-bank-v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375" y="3581183"/>
            <a:ext cx="4383625" cy="304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pearce.dietrich\AppData\Local\Microsoft\Windows\Temporary Internet Files\Content.IE5\GK4220IM\MC90005487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116" y="5410200"/>
            <a:ext cx="1136433" cy="72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 descr="C:\Users\pearce.dietrich\AppData\Local\Microsoft\Windows\Temporary Internet Files\Content.IE5\GK4220IM\MC90005487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563" y="5682887"/>
            <a:ext cx="995250" cy="63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007" y="3733800"/>
            <a:ext cx="2553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$35 million</a:t>
            </a:r>
            <a:endParaRPr lang="en-US" sz="40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435007" y="4572000"/>
            <a:ext cx="2553904" cy="1723311"/>
            <a:chOff x="435007" y="4572000"/>
            <a:chExt cx="2553904" cy="1723311"/>
          </a:xfrm>
        </p:grpSpPr>
        <p:sp>
          <p:nvSpPr>
            <p:cNvPr id="18" name="TextBox 17"/>
            <p:cNvSpPr txBox="1"/>
            <p:nvPr/>
          </p:nvSpPr>
          <p:spPr>
            <a:xfrm>
              <a:off x="435007" y="5587425"/>
              <a:ext cx="25539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$25 million</a:t>
              </a:r>
              <a:endParaRPr lang="en-US" sz="4000" b="1" dirty="0"/>
            </a:p>
          </p:txBody>
        </p:sp>
        <p:sp>
          <p:nvSpPr>
            <p:cNvPr id="19" name="Right Arrow 18"/>
            <p:cNvSpPr/>
            <p:nvPr/>
          </p:nvSpPr>
          <p:spPr>
            <a:xfrm rot="5400000">
              <a:off x="1143000" y="4724400"/>
              <a:ext cx="1066800" cy="76200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705365" y="2410361"/>
            <a:ext cx="3885141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$10 million into the economy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39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hetrustadvisor.com/wp-content/uploads/2012/08/Ba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959" y="2660577"/>
            <a:ext cx="4267200" cy="414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5575" y="144959"/>
            <a:ext cx="3451613" cy="2674442"/>
            <a:chOff x="155575" y="144959"/>
            <a:chExt cx="3451613" cy="2674442"/>
          </a:xfrm>
        </p:grpSpPr>
        <p:pic>
          <p:nvPicPr>
            <p:cNvPr id="1026" name="Picture 2" descr="http://www.themoneymasters.com/wp-content/uploads/2010/01/federal-reserv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228601"/>
              <a:ext cx="3451613" cy="259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14400" y="144959"/>
              <a:ext cx="201664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rgbClr val="FFFF00"/>
                  </a:solidFill>
                </a:rPr>
                <a:t>The Fed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183898" y="76200"/>
            <a:ext cx="492808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u="sng" dirty="0" smtClean="0"/>
              <a:t>Raise </a:t>
            </a:r>
            <a:r>
              <a:rPr lang="en-US" sz="4400" b="1" u="sng" dirty="0" smtClean="0"/>
              <a:t>Bank’s reserve</a:t>
            </a:r>
          </a:p>
          <a:p>
            <a:pPr algn="ctr"/>
            <a:r>
              <a:rPr lang="en-US" sz="3200" dirty="0" smtClean="0"/>
              <a:t>Slow Down </a:t>
            </a:r>
            <a:r>
              <a:rPr lang="en-US" sz="3200" dirty="0" smtClean="0"/>
              <a:t>economy</a:t>
            </a:r>
            <a:endParaRPr lang="en-US" sz="3200" dirty="0"/>
          </a:p>
        </p:txBody>
      </p:sp>
      <p:pic>
        <p:nvPicPr>
          <p:cNvPr id="3074" name="Picture 2" descr="http://www.freedomsphoenix.com/Uploads/Graphics/001/10/001-1004152736-bank-v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375" y="3581183"/>
            <a:ext cx="4383625" cy="304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pearce.dietrich\AppData\Local\Microsoft\Windows\Temporary Internet Files\Content.IE5\GK4220IM\MC90005487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116" y="5410200"/>
            <a:ext cx="1136433" cy="72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 descr="C:\Users\pearce.dietrich\AppData\Local\Microsoft\Windows\Temporary Internet Files\Content.IE5\GK4220IM\MC90005487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563" y="5682887"/>
            <a:ext cx="995250" cy="63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007" y="3733800"/>
            <a:ext cx="2553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$35 million</a:t>
            </a:r>
            <a:endParaRPr lang="en-US" sz="40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435007" y="4572000"/>
            <a:ext cx="2553904" cy="1723311"/>
            <a:chOff x="435007" y="4572000"/>
            <a:chExt cx="2553904" cy="1723311"/>
          </a:xfrm>
        </p:grpSpPr>
        <p:sp>
          <p:nvSpPr>
            <p:cNvPr id="18" name="TextBox 17"/>
            <p:cNvSpPr txBox="1"/>
            <p:nvPr/>
          </p:nvSpPr>
          <p:spPr>
            <a:xfrm>
              <a:off x="435007" y="5587425"/>
              <a:ext cx="25539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$45 million</a:t>
              </a:r>
              <a:endParaRPr lang="en-US" sz="4000" b="1" dirty="0"/>
            </a:p>
          </p:txBody>
        </p:sp>
        <p:sp>
          <p:nvSpPr>
            <p:cNvPr id="19" name="Right Arrow 18"/>
            <p:cNvSpPr/>
            <p:nvPr/>
          </p:nvSpPr>
          <p:spPr>
            <a:xfrm rot="5400000">
              <a:off x="1143000" y="4724400"/>
              <a:ext cx="1066800" cy="76200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705365" y="2410361"/>
            <a:ext cx="3885141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$10 million out of the economy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2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.automobilemag.com/f/6703905+w750+st0/0602_900_Jeep_Grand_Cherokee_Srt8+2006_Jeep_Grand_Cherokee_SRT8+Gas_And_Brake_Pedal_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29697"/>
            <a:ext cx="7590672" cy="481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The Fed</a:t>
            </a:r>
            <a:endParaRPr lang="en-US" sz="80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6784022" y="1066800"/>
            <a:ext cx="2271723" cy="4031873"/>
            <a:chOff x="6784022" y="1066800"/>
            <a:chExt cx="2271723" cy="4031873"/>
          </a:xfrm>
        </p:grpSpPr>
        <p:sp>
          <p:nvSpPr>
            <p:cNvPr id="3" name="TextBox 2"/>
            <p:cNvSpPr txBox="1"/>
            <p:nvPr/>
          </p:nvSpPr>
          <p:spPr>
            <a:xfrm>
              <a:off x="6784022" y="1066800"/>
              <a:ext cx="2271723" cy="4031873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>
                  <a:solidFill>
                    <a:schemeClr val="bg1"/>
                  </a:solidFill>
                </a:rPr>
                <a:t>Gas:</a:t>
              </a:r>
            </a:p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Put money into the economy</a:t>
              </a:r>
            </a:p>
            <a:p>
              <a:pPr algn="ctr"/>
              <a:endParaRPr lang="en-US" sz="32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the economy will grow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4" name="Right Arrow 3"/>
            <p:cNvSpPr/>
            <p:nvPr/>
          </p:nvSpPr>
          <p:spPr>
            <a:xfrm rot="5400000">
              <a:off x="7648268" y="3044636"/>
              <a:ext cx="533400" cy="6096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79106" y="5029200"/>
            <a:ext cx="2271723" cy="1041975"/>
            <a:chOff x="6784022" y="3339346"/>
            <a:chExt cx="2271723" cy="1041975"/>
          </a:xfrm>
        </p:grpSpPr>
        <p:sp>
          <p:nvSpPr>
            <p:cNvPr id="8" name="TextBox 7"/>
            <p:cNvSpPr txBox="1"/>
            <p:nvPr/>
          </p:nvSpPr>
          <p:spPr>
            <a:xfrm>
              <a:off x="6784022" y="3796546"/>
              <a:ext cx="2271723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inflation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 rot="5400000">
              <a:off x="7658099" y="3301246"/>
              <a:ext cx="533400" cy="6096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413" y="1066799"/>
            <a:ext cx="2271723" cy="3539430"/>
            <a:chOff x="6784022" y="1066800"/>
            <a:chExt cx="2271723" cy="3539430"/>
          </a:xfrm>
        </p:grpSpPr>
        <p:sp>
          <p:nvSpPr>
            <p:cNvPr id="11" name="TextBox 10"/>
            <p:cNvSpPr txBox="1"/>
            <p:nvPr/>
          </p:nvSpPr>
          <p:spPr>
            <a:xfrm>
              <a:off x="6784022" y="1066800"/>
              <a:ext cx="2271723" cy="353943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>
                  <a:solidFill>
                    <a:schemeClr val="bg1"/>
                  </a:solidFill>
                </a:rPr>
                <a:t>Brake:</a:t>
              </a:r>
            </a:p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Take money out of the economy</a:t>
              </a:r>
            </a:p>
            <a:p>
              <a:pPr algn="ctr"/>
              <a:endParaRPr lang="en-US" sz="32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Stop inflation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 rot="5400000">
              <a:off x="7648268" y="3044636"/>
              <a:ext cx="533400" cy="6096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497" y="4572000"/>
            <a:ext cx="2271723" cy="2026860"/>
            <a:chOff x="6784022" y="3339346"/>
            <a:chExt cx="2271723" cy="2026860"/>
          </a:xfrm>
        </p:grpSpPr>
        <p:sp>
          <p:nvSpPr>
            <p:cNvPr id="14" name="TextBox 13"/>
            <p:cNvSpPr txBox="1"/>
            <p:nvPr/>
          </p:nvSpPr>
          <p:spPr>
            <a:xfrm>
              <a:off x="6784022" y="3796546"/>
              <a:ext cx="2271723" cy="156966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Economy stops growing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 rot="5400000">
              <a:off x="7658099" y="3301246"/>
              <a:ext cx="533400" cy="6096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662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Steve’s Candy Shop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762000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C:\Users\pearce.dietrich\AppData\Local\Microsoft\Windows\Temporary Internet Files\Content.IE5\3JKTRYBS\MC90043632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09600"/>
            <a:ext cx="1066800" cy="1066800"/>
          </a:xfrm>
          <a:prstGeom prst="rect">
            <a:avLst/>
          </a:prstGeom>
          <a:noFill/>
        </p:spPr>
      </p:pic>
      <p:pic>
        <p:nvPicPr>
          <p:cNvPr id="5" name="Picture 2" descr="C:\Users\pearce.dietrich\AppData\Local\Microsoft\Windows\Temporary Internet Files\Content.IE5\AGESH7PQ\MC900438227[1].wmf"/>
          <p:cNvPicPr>
            <a:picLocks noChangeAspect="1" noChangeArrowheads="1"/>
          </p:cNvPicPr>
          <p:nvPr/>
        </p:nvPicPr>
        <p:blipFill>
          <a:blip r:embed="rId4" cstate="print"/>
          <a:srcRect t="35282" r="52941"/>
          <a:stretch>
            <a:fillRect/>
          </a:stretch>
        </p:blipFill>
        <p:spPr bwMode="auto">
          <a:xfrm>
            <a:off x="3657600" y="4495800"/>
            <a:ext cx="1524000" cy="2003425"/>
          </a:xfrm>
          <a:prstGeom prst="rect">
            <a:avLst/>
          </a:prstGeom>
          <a:noFill/>
        </p:spPr>
      </p:pic>
      <p:pic>
        <p:nvPicPr>
          <p:cNvPr id="6" name="Picture 2" descr="C:\Users\pearce.dietrich\AppData\Local\Microsoft\Windows\Temporary Internet Files\Content.IE5\AGESH7PQ\MC900438227[1].wmf"/>
          <p:cNvPicPr>
            <a:picLocks noChangeAspect="1" noChangeArrowheads="1"/>
          </p:cNvPicPr>
          <p:nvPr/>
        </p:nvPicPr>
        <p:blipFill>
          <a:blip r:embed="rId4" cstate="print"/>
          <a:srcRect l="49412" t="33641"/>
          <a:stretch>
            <a:fillRect/>
          </a:stretch>
        </p:blipFill>
        <p:spPr bwMode="auto">
          <a:xfrm>
            <a:off x="228600" y="4343400"/>
            <a:ext cx="1638300" cy="2054225"/>
          </a:xfrm>
          <a:prstGeom prst="rect">
            <a:avLst/>
          </a:prstGeom>
          <a:noFill/>
        </p:spPr>
      </p:pic>
      <p:pic>
        <p:nvPicPr>
          <p:cNvPr id="7" name="Picture 2" descr="C:\Users\pearce.dietrich\AppData\Local\Microsoft\Windows\Temporary Internet Files\Content.IE5\AGESH7PQ\MC900438227[1].wmf"/>
          <p:cNvPicPr>
            <a:picLocks noChangeAspect="1" noChangeArrowheads="1"/>
          </p:cNvPicPr>
          <p:nvPr/>
        </p:nvPicPr>
        <p:blipFill>
          <a:blip r:embed="rId4" cstate="print"/>
          <a:srcRect l="49412" t="33641"/>
          <a:stretch>
            <a:fillRect/>
          </a:stretch>
        </p:blipFill>
        <p:spPr bwMode="auto">
          <a:xfrm>
            <a:off x="6477000" y="4498975"/>
            <a:ext cx="1638300" cy="20542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0" y="4419600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Selina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4415135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Bruce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772400" y="4567535"/>
            <a:ext cx="1266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Miranda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398475" y="5689937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FF00"/>
                </a:solidFill>
              </a:rPr>
              <a:t>$1</a:t>
            </a:r>
            <a:endParaRPr lang="en-US" sz="6000" b="1" dirty="0">
              <a:solidFill>
                <a:srgbClr val="00FF00"/>
              </a:solidFill>
            </a:endParaRPr>
          </a:p>
        </p:txBody>
      </p:sp>
      <p:pic>
        <p:nvPicPr>
          <p:cNvPr id="12" name="Picture 3" descr="C:\Users\pearce.dietrich\AppData\Local\Microsoft\Windows\Temporary Internet Files\Content.IE5\AGESH7PQ\MC90005487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62600"/>
            <a:ext cx="412449" cy="566256"/>
          </a:xfrm>
          <a:prstGeom prst="rect">
            <a:avLst/>
          </a:prstGeom>
          <a:noFill/>
        </p:spPr>
      </p:pic>
      <p:pic>
        <p:nvPicPr>
          <p:cNvPr id="13" name="Picture 3" descr="C:\Users\pearce.dietrich\AppData\Local\Microsoft\Windows\Temporary Internet Files\Content.IE5\AGESH7PQ\MC90005487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5562600"/>
            <a:ext cx="412449" cy="566256"/>
          </a:xfrm>
          <a:prstGeom prst="rect">
            <a:avLst/>
          </a:prstGeom>
          <a:noFill/>
        </p:spPr>
      </p:pic>
      <p:pic>
        <p:nvPicPr>
          <p:cNvPr id="14" name="Picture 3" descr="C:\Users\pearce.dietrich\AppData\Local\Microsoft\Windows\Temporary Internet Files\Content.IE5\AGESH7PQ\MC90005487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5638800"/>
            <a:ext cx="412449" cy="56625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570675" y="5689937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FF00"/>
                </a:solidFill>
              </a:rPr>
              <a:t>$2</a:t>
            </a:r>
            <a:endParaRPr lang="en-US" sz="6000" b="1" dirty="0">
              <a:solidFill>
                <a:srgbClr val="00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03475" y="5689937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FF00"/>
                </a:solidFill>
              </a:rPr>
              <a:t>$3</a:t>
            </a:r>
            <a:endParaRPr lang="en-US" sz="6000" b="1" dirty="0">
              <a:solidFill>
                <a:srgbClr val="00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3933825"/>
            <a:ext cx="3276600" cy="2771775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41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5" grpId="0"/>
      <p:bldP spid="16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pearce.dietrich\AppData\Local\Microsoft\Windows\Temporary Internet Files\Content.IE5\3JKTRYBS\MC90043632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1714500" cy="1714500"/>
          </a:xfrm>
          <a:prstGeom prst="rect">
            <a:avLst/>
          </a:prstGeom>
          <a:noFill/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Inflation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the devaluation of money</a:t>
            </a:r>
            <a:endParaRPr lang="en-US" dirty="0"/>
          </a:p>
        </p:txBody>
      </p:sp>
      <p:sp>
        <p:nvSpPr>
          <p:cNvPr id="14" name="Equal 13"/>
          <p:cNvSpPr/>
          <p:nvPr/>
        </p:nvSpPr>
        <p:spPr>
          <a:xfrm>
            <a:off x="3886200" y="2286000"/>
            <a:ext cx="1371600" cy="914400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1600200"/>
            <a:ext cx="198002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>
                <a:solidFill>
                  <a:srgbClr val="00FF00"/>
                </a:solidFill>
              </a:rPr>
              <a:t>$3</a:t>
            </a:r>
            <a:endParaRPr lang="en-US" sz="13800" b="1" dirty="0">
              <a:solidFill>
                <a:srgbClr val="00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923" y="4343400"/>
            <a:ext cx="83941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Let’s change the supply of </a:t>
            </a:r>
            <a:r>
              <a:rPr lang="en-US" sz="4000" dirty="0" smtClean="0">
                <a:solidFill>
                  <a:srgbClr val="00FF00"/>
                </a:solidFill>
              </a:rPr>
              <a:t>money</a:t>
            </a:r>
            <a:r>
              <a:rPr lang="en-US" sz="4000" dirty="0" smtClean="0"/>
              <a:t>. </a:t>
            </a:r>
          </a:p>
          <a:p>
            <a:pPr algn="ctr"/>
            <a:r>
              <a:rPr lang="en-US" sz="4000" dirty="0" smtClean="0"/>
              <a:t>Let’s increase it and see what happens.</a:t>
            </a:r>
          </a:p>
          <a:p>
            <a:pPr algn="ctr"/>
            <a:r>
              <a:rPr lang="en-US" sz="4000" dirty="0" smtClean="0"/>
              <a:t>Everyone should be able to buy candy!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7573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228600"/>
            <a:ext cx="8229600" cy="1143000"/>
          </a:xfrm>
        </p:spPr>
        <p:txBody>
          <a:bodyPr/>
          <a:lstStyle/>
          <a:p>
            <a:r>
              <a:rPr lang="en-US" dirty="0" smtClean="0"/>
              <a:t>Steve’s Candy Shop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762000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pearce.dietrich\AppData\Local\Microsoft\Windows\Temporary Internet Files\Content.IE5\AGESH7PQ\MC900438227[1].wmf"/>
          <p:cNvPicPr>
            <a:picLocks noChangeAspect="1" noChangeArrowheads="1"/>
          </p:cNvPicPr>
          <p:nvPr/>
        </p:nvPicPr>
        <p:blipFill>
          <a:blip r:embed="rId3" cstate="print"/>
          <a:srcRect t="35282" r="52941"/>
          <a:stretch>
            <a:fillRect/>
          </a:stretch>
        </p:blipFill>
        <p:spPr bwMode="auto">
          <a:xfrm>
            <a:off x="3657600" y="4495800"/>
            <a:ext cx="1524000" cy="2003425"/>
          </a:xfrm>
          <a:prstGeom prst="rect">
            <a:avLst/>
          </a:prstGeom>
          <a:noFill/>
        </p:spPr>
      </p:pic>
      <p:pic>
        <p:nvPicPr>
          <p:cNvPr id="5" name="Picture 2" descr="C:\Users\pearce.dietrich\AppData\Local\Microsoft\Windows\Temporary Internet Files\Content.IE5\AGESH7PQ\MC900438227[1].wmf"/>
          <p:cNvPicPr>
            <a:picLocks noChangeAspect="1" noChangeArrowheads="1"/>
          </p:cNvPicPr>
          <p:nvPr/>
        </p:nvPicPr>
        <p:blipFill>
          <a:blip r:embed="rId3" cstate="print"/>
          <a:srcRect l="49412" t="33641"/>
          <a:stretch>
            <a:fillRect/>
          </a:stretch>
        </p:blipFill>
        <p:spPr bwMode="auto">
          <a:xfrm>
            <a:off x="228600" y="4343400"/>
            <a:ext cx="1638300" cy="2054225"/>
          </a:xfrm>
          <a:prstGeom prst="rect">
            <a:avLst/>
          </a:prstGeom>
          <a:noFill/>
        </p:spPr>
      </p:pic>
      <p:pic>
        <p:nvPicPr>
          <p:cNvPr id="6" name="Picture 2" descr="C:\Users\pearce.dietrich\AppData\Local\Microsoft\Windows\Temporary Internet Files\Content.IE5\AGESH7PQ\MC900438227[1].wmf"/>
          <p:cNvPicPr>
            <a:picLocks noChangeAspect="1" noChangeArrowheads="1"/>
          </p:cNvPicPr>
          <p:nvPr/>
        </p:nvPicPr>
        <p:blipFill>
          <a:blip r:embed="rId3" cstate="print"/>
          <a:srcRect l="49412" t="33641"/>
          <a:stretch>
            <a:fillRect/>
          </a:stretch>
        </p:blipFill>
        <p:spPr bwMode="auto">
          <a:xfrm>
            <a:off x="6477000" y="4498975"/>
            <a:ext cx="1638300" cy="20542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0" y="4419600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Selina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4415135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Bruce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772400" y="4567535"/>
            <a:ext cx="1266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Miranda</a:t>
            </a:r>
            <a:endParaRPr lang="en-US" sz="2400" b="1" dirty="0"/>
          </a:p>
        </p:txBody>
      </p:sp>
      <p:pic>
        <p:nvPicPr>
          <p:cNvPr id="10" name="Picture 11" descr="C:\Users\pearce.dietrich\AppData\Local\Microsoft\Windows\Temporary Internet Files\Content.IE5\3JKTRYBS\MC90043632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09600"/>
            <a:ext cx="1066800" cy="1066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398475" y="5689937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FF00"/>
                </a:solidFill>
              </a:rPr>
              <a:t>$1</a:t>
            </a:r>
            <a:endParaRPr lang="en-US" sz="6000" b="1" dirty="0">
              <a:solidFill>
                <a:srgbClr val="00FF00"/>
              </a:solidFill>
            </a:endParaRPr>
          </a:p>
        </p:txBody>
      </p:sp>
      <p:pic>
        <p:nvPicPr>
          <p:cNvPr id="3075" name="Picture 3" descr="C:\Users\pearce.dietrich\AppData\Local\Microsoft\Windows\Temporary Internet Files\Content.IE5\AGESH7PQ\MC90005487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62600"/>
            <a:ext cx="412449" cy="566256"/>
          </a:xfrm>
          <a:prstGeom prst="rect">
            <a:avLst/>
          </a:prstGeom>
          <a:noFill/>
        </p:spPr>
      </p:pic>
      <p:pic>
        <p:nvPicPr>
          <p:cNvPr id="13" name="Picture 3" descr="C:\Users\pearce.dietrich\AppData\Local\Microsoft\Windows\Temporary Internet Files\Content.IE5\AGESH7PQ\MC90005487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5562600"/>
            <a:ext cx="412449" cy="566256"/>
          </a:xfrm>
          <a:prstGeom prst="rect">
            <a:avLst/>
          </a:prstGeom>
          <a:noFill/>
        </p:spPr>
      </p:pic>
      <p:pic>
        <p:nvPicPr>
          <p:cNvPr id="14" name="Picture 3" descr="C:\Users\pearce.dietrich\AppData\Local\Microsoft\Windows\Temporary Internet Files\Content.IE5\AGESH7PQ\MC90005487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5638800"/>
            <a:ext cx="412449" cy="56625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570675" y="5689937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FF00"/>
                </a:solidFill>
              </a:rPr>
              <a:t>$2</a:t>
            </a:r>
            <a:endParaRPr lang="en-US" sz="6000" b="1" dirty="0">
              <a:solidFill>
                <a:srgbClr val="00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03475" y="5689937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FF00"/>
                </a:solidFill>
              </a:rPr>
              <a:t>$3</a:t>
            </a:r>
            <a:endParaRPr lang="en-US" sz="6000" b="1" dirty="0">
              <a:solidFill>
                <a:srgbClr val="00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7800" y="5715000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FF00"/>
                </a:solidFill>
              </a:rPr>
              <a:t>$4</a:t>
            </a:r>
            <a:endParaRPr lang="en-US" sz="6000" b="1" dirty="0">
              <a:solidFill>
                <a:srgbClr val="00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0" y="5715000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FF00"/>
                </a:solidFill>
              </a:rPr>
              <a:t>$5</a:t>
            </a:r>
            <a:endParaRPr lang="en-US" sz="6000" b="1" dirty="0">
              <a:solidFill>
                <a:srgbClr val="00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2800" y="5715000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FF00"/>
                </a:solidFill>
              </a:rPr>
              <a:t>$6</a:t>
            </a:r>
            <a:endParaRPr lang="en-US" sz="6000" b="1" dirty="0">
              <a:solidFill>
                <a:srgbClr val="00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48000" y="3933825"/>
            <a:ext cx="3276600" cy="2771775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3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5" grpId="1"/>
      <p:bldP spid="16" grpId="1"/>
      <p:bldP spid="17" grpId="0"/>
      <p:bldP spid="18" grpId="0"/>
      <p:bldP spid="19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pearce.dietrich\AppData\Local\Microsoft\Windows\Temporary Internet Files\Content.IE5\3JKTRYBS\MC90043632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1714500" cy="1714500"/>
          </a:xfrm>
          <a:prstGeom prst="rect">
            <a:avLst/>
          </a:prstGeom>
          <a:noFill/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Inflation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the devaluation of money</a:t>
            </a:r>
            <a:endParaRPr lang="en-US" dirty="0"/>
          </a:p>
        </p:txBody>
      </p:sp>
      <p:sp>
        <p:nvSpPr>
          <p:cNvPr id="14" name="Equal 13"/>
          <p:cNvSpPr/>
          <p:nvPr/>
        </p:nvSpPr>
        <p:spPr>
          <a:xfrm>
            <a:off x="3886200" y="2286000"/>
            <a:ext cx="1371600" cy="914400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1600200"/>
            <a:ext cx="198002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>
                <a:solidFill>
                  <a:srgbClr val="00FF00"/>
                </a:solidFill>
              </a:rPr>
              <a:t>$6</a:t>
            </a:r>
            <a:endParaRPr lang="en-US" sz="138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17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pearce.dietrich\AppData\Local\Microsoft\Windows\Temporary Internet Files\Content.IE5\3JKTRYBS\MC90043632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1714500" cy="1714500"/>
          </a:xfrm>
          <a:prstGeom prst="rect">
            <a:avLst/>
          </a:prstGeom>
          <a:noFill/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Inflation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the devaluation of money</a:t>
            </a:r>
            <a:endParaRPr lang="en-US" dirty="0"/>
          </a:p>
        </p:txBody>
      </p:sp>
      <p:sp>
        <p:nvSpPr>
          <p:cNvPr id="14" name="Equal 13"/>
          <p:cNvSpPr/>
          <p:nvPr/>
        </p:nvSpPr>
        <p:spPr>
          <a:xfrm>
            <a:off x="3886200" y="2286000"/>
            <a:ext cx="1371600" cy="914400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1" descr="C:\Users\pearce.dietrich\AppData\Local\Microsoft\Windows\Temporary Internet Files\Content.IE5\3JKTRYBS\MC900436324[1].png"/>
          <p:cNvPicPr>
            <a:picLocks noChangeAspect="1" noChangeArrowheads="1"/>
          </p:cNvPicPr>
          <p:nvPr/>
        </p:nvPicPr>
        <p:blipFill>
          <a:blip r:embed="rId2" cstate="print"/>
          <a:srcRect t="48889"/>
          <a:stretch>
            <a:fillRect/>
          </a:stretch>
        </p:blipFill>
        <p:spPr bwMode="auto">
          <a:xfrm>
            <a:off x="1219200" y="4953000"/>
            <a:ext cx="1714500" cy="876300"/>
          </a:xfrm>
          <a:prstGeom prst="rect">
            <a:avLst/>
          </a:prstGeom>
          <a:noFill/>
        </p:spPr>
      </p:pic>
      <p:sp>
        <p:nvSpPr>
          <p:cNvPr id="12" name="Equal 11"/>
          <p:cNvSpPr/>
          <p:nvPr/>
        </p:nvSpPr>
        <p:spPr>
          <a:xfrm>
            <a:off x="3886200" y="4495800"/>
            <a:ext cx="1371600" cy="914400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67400" y="1600200"/>
            <a:ext cx="198002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>
                <a:solidFill>
                  <a:srgbClr val="00FF00"/>
                </a:solidFill>
              </a:rPr>
              <a:t>$3</a:t>
            </a:r>
            <a:endParaRPr lang="en-US" sz="13800" b="1" dirty="0">
              <a:solidFill>
                <a:srgbClr val="00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752600"/>
            <a:ext cx="1161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before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3972580"/>
            <a:ext cx="904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after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867400" y="3803809"/>
            <a:ext cx="198002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>
                <a:solidFill>
                  <a:srgbClr val="00FF00"/>
                </a:solidFill>
              </a:rPr>
              <a:t>$3</a:t>
            </a:r>
            <a:endParaRPr lang="en-US" sz="138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14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dailymail.co.uk/i/pix/2012/05/31/article-2152535-1362E6FC000005DC-299_634x3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79" b="12878"/>
          <a:stretch/>
        </p:blipFill>
        <p:spPr bwMode="auto">
          <a:xfrm>
            <a:off x="861615" y="1447800"/>
            <a:ext cx="2302499" cy="413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485" y="457200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2000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8540" y="5943600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2012</a:t>
            </a:r>
            <a:endParaRPr lang="en-US" sz="3200" b="1" dirty="0"/>
          </a:p>
        </p:txBody>
      </p:sp>
      <p:pic>
        <p:nvPicPr>
          <p:cNvPr id="6" name="Picture 2" descr="http://i.dailymail.co.uk/i/pix/2012/05/31/article-2152535-1362E6FC000005DC-299_634x3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3" t="80661" r="55522" b="12878"/>
          <a:stretch/>
        </p:blipFill>
        <p:spPr bwMode="auto">
          <a:xfrm>
            <a:off x="1850571" y="5257800"/>
            <a:ext cx="740229" cy="30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5791200"/>
            <a:ext cx="840295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ysClr val="windowText" lastClr="000000"/>
                </a:solidFill>
              </a:rPr>
              <a:t>.75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0505" y="395644"/>
            <a:ext cx="840295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ysClr val="windowText" lastClr="000000"/>
                </a:solidFill>
              </a:rPr>
              <a:t>.50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5783943"/>
            <a:ext cx="840295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ysClr val="windowText" lastClr="000000"/>
                </a:solidFill>
              </a:rPr>
              <a:t>.99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pic>
        <p:nvPicPr>
          <p:cNvPr id="10" name="Picture 2" descr="http://i.dailymail.co.uk/i/pix/2012/05/31/article-2152535-1362E6FC000005DC-299_634x3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2878"/>
          <a:stretch/>
        </p:blipFill>
        <p:spPr bwMode="auto">
          <a:xfrm>
            <a:off x="3124200" y="1447800"/>
            <a:ext cx="4064993" cy="413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76600" y="218182"/>
            <a:ext cx="14478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</a:rPr>
              <a:t>d</a:t>
            </a:r>
            <a:r>
              <a:rPr lang="en-US" sz="3200" b="1" dirty="0" smtClean="0">
                <a:solidFill>
                  <a:sysClr val="windowText" lastClr="000000"/>
                </a:solidFill>
              </a:rPr>
              <a:t>idn’t exist</a:t>
            </a:r>
            <a:endParaRPr lang="en-US" sz="32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199" y="334089"/>
            <a:ext cx="840295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ysClr val="windowText" lastClr="000000"/>
                </a:solidFill>
              </a:rPr>
              <a:t>.99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5795404"/>
            <a:ext cx="1099981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ysClr val="windowText" lastClr="000000"/>
                </a:solidFill>
              </a:rPr>
              <a:t>1.40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9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9632" y="228600"/>
            <a:ext cx="242976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Supply</a:t>
            </a:r>
          </a:p>
          <a:p>
            <a:pPr algn="ctr"/>
            <a:r>
              <a:rPr lang="en-US" sz="3600" b="1" dirty="0"/>
              <a:t>o</a:t>
            </a:r>
            <a:r>
              <a:rPr lang="en-US" sz="3600" b="1" dirty="0" smtClean="0"/>
              <a:t>f </a:t>
            </a:r>
          </a:p>
          <a:p>
            <a:pPr algn="ctr"/>
            <a:r>
              <a:rPr lang="en-US" sz="6000" b="1" dirty="0" smtClean="0">
                <a:solidFill>
                  <a:srgbClr val="00FF00"/>
                </a:solidFill>
              </a:rPr>
              <a:t>Money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089" y="990600"/>
            <a:ext cx="28625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Value</a:t>
            </a:r>
            <a:r>
              <a:rPr lang="en-US" sz="6000" b="1" dirty="0" smtClean="0">
                <a:solidFill>
                  <a:srgbClr val="00FF00"/>
                </a:solidFill>
              </a:rPr>
              <a:t> </a:t>
            </a:r>
            <a:r>
              <a:rPr lang="en-US" sz="6000" b="1" dirty="0" smtClean="0"/>
              <a:t>  </a:t>
            </a:r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4964192"/>
            <a:ext cx="28625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Value   </a:t>
            </a:r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886200" y="1219200"/>
            <a:ext cx="1524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886200" y="5217855"/>
            <a:ext cx="1524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>
            <a:off x="2705100" y="952500"/>
            <a:ext cx="1219200" cy="685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2705100" y="5103555"/>
            <a:ext cx="1219200" cy="685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7277100" y="1104900"/>
            <a:ext cx="1219200" cy="685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6200000">
            <a:off x="7200900" y="5103555"/>
            <a:ext cx="1219200" cy="685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1000" y="4151055"/>
            <a:ext cx="242976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Supply</a:t>
            </a:r>
          </a:p>
          <a:p>
            <a:pPr algn="ctr"/>
            <a:r>
              <a:rPr lang="en-US" sz="3600" b="1" dirty="0"/>
              <a:t>o</a:t>
            </a:r>
            <a:r>
              <a:rPr lang="en-US" sz="3600" b="1" dirty="0" smtClean="0"/>
              <a:t>f </a:t>
            </a:r>
          </a:p>
          <a:p>
            <a:pPr algn="ctr"/>
            <a:r>
              <a:rPr lang="en-US" sz="6000" b="1" dirty="0" smtClean="0">
                <a:solidFill>
                  <a:srgbClr val="00FF00"/>
                </a:solidFill>
              </a:rPr>
              <a:t>Money</a:t>
            </a:r>
            <a:endParaRPr lang="en-US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52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9" grpId="0" animBg="1"/>
      <p:bldP spid="11" grpId="0" animBg="1"/>
      <p:bldP spid="12" grpId="0" animBg="1"/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508</Words>
  <Application>Microsoft Office PowerPoint</Application>
  <PresentationFormat>On-screen Show (4:3)</PresentationFormat>
  <Paragraphs>196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The Fed</vt:lpstr>
      <vt:lpstr>PowerPoint Presentation</vt:lpstr>
      <vt:lpstr>Steve’s Candy Shop</vt:lpstr>
      <vt:lpstr>Inflation the devaluation of money</vt:lpstr>
      <vt:lpstr>Steve’s Candy Shop</vt:lpstr>
      <vt:lpstr>Inflation the devaluation of money</vt:lpstr>
      <vt:lpstr>Inflation the devaluation of money</vt:lpstr>
      <vt:lpstr>PowerPoint Presentation</vt:lpstr>
      <vt:lpstr>PowerPoint Presentation</vt:lpstr>
      <vt:lpstr>Inflation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Fed</vt:lpstr>
      <vt:lpstr>The Federal Reserve</vt:lpstr>
      <vt:lpstr>The Fed</vt:lpstr>
      <vt:lpstr>Interest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Fed</dc:title>
  <dc:creator>Pearce Dietrich</dc:creator>
  <cp:lastModifiedBy>Pearce Dietrich</cp:lastModifiedBy>
  <cp:revision>32</cp:revision>
  <dcterms:created xsi:type="dcterms:W3CDTF">2012-11-28T17:03:25Z</dcterms:created>
  <dcterms:modified xsi:type="dcterms:W3CDTF">2013-05-08T18:41:04Z</dcterms:modified>
</cp:coreProperties>
</file>