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74" r:id="rId4"/>
    <p:sldId id="266" r:id="rId5"/>
    <p:sldId id="268" r:id="rId6"/>
    <p:sldId id="275" r:id="rId7"/>
    <p:sldId id="276" r:id="rId8"/>
    <p:sldId id="278" r:id="rId9"/>
    <p:sldId id="279" r:id="rId10"/>
    <p:sldId id="277" r:id="rId11"/>
    <p:sldId id="280" r:id="rId12"/>
    <p:sldId id="284" r:id="rId13"/>
    <p:sldId id="285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8"/>
    <a:srgbClr val="000066"/>
    <a:srgbClr val="990000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560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2AFD-93E6-4B71-BA80-8421477E1EFD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363DE-EC60-432E-8679-76D1E44E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62E6-2E21-46D3-A382-0DFE28E799CE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815340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303" y="228600"/>
            <a:ext cx="410619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302" y="228600"/>
            <a:ext cx="4106197" cy="22097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303" y="2438400"/>
            <a:ext cx="8182897" cy="2133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62000"/>
            <a:ext cx="815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1051" y="5562600"/>
            <a:ext cx="81534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98357" y="1524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Legislative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Executive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 flipH="1">
            <a:off x="-931107" y="12753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National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931107" y="31041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931107" y="5241093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Local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10571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county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01370" y="5562600"/>
            <a:ext cx="14378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ity/town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384" y="824805"/>
            <a:ext cx="4014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Congress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representatives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430" y="2667000"/>
            <a:ext cx="3242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Assembly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delegates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830" y="4749225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Board of Supervisors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79310" y="58239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Council</a:t>
            </a: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13146" y="847664"/>
            <a:ext cx="2454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President</a:t>
            </a:r>
          </a:p>
          <a:p>
            <a:r>
              <a:rPr lang="en-US" sz="2800" dirty="0" smtClean="0"/>
              <a:t>- Vice President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9849" y="2659974"/>
            <a:ext cx="2192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Governor</a:t>
            </a:r>
          </a:p>
          <a:p>
            <a:r>
              <a:rPr lang="en-US" sz="2800" dirty="0" smtClean="0"/>
              <a:t>- Lt. Governor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3079" y="4572000"/>
            <a:ext cx="1709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Manager</a:t>
            </a:r>
          </a:p>
          <a:p>
            <a:r>
              <a:rPr lang="en-US" sz="2800" dirty="0" smtClean="0"/>
              <a:t>- hired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3559" y="5739825"/>
            <a:ext cx="129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Mayor</a:t>
            </a:r>
          </a:p>
        </p:txBody>
      </p:sp>
      <p:pic>
        <p:nvPicPr>
          <p:cNvPr id="2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947" y="5486400"/>
            <a:ext cx="440554" cy="12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792278" y="5485847"/>
            <a:ext cx="1755631" cy="1260900"/>
            <a:chOff x="2792278" y="5485847"/>
            <a:chExt cx="1755631" cy="1260900"/>
          </a:xfrm>
        </p:grpSpPr>
        <p:pic>
          <p:nvPicPr>
            <p:cNvPr id="24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2278" y="5485850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2832" y="5485849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386" y="5485848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7355" y="5485847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4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6" y="1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3" y="2590800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838200" y="5257800"/>
            <a:ext cx="1219200" cy="1066800"/>
            <a:chOff x="838200" y="5257800"/>
            <a:chExt cx="1219200" cy="10668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5-Point Star 9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606882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256" y="4139625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285" y="6324600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Local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4417" y="76200"/>
            <a:ext cx="56206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Foreign Policy </a:t>
            </a:r>
            <a:r>
              <a:rPr lang="en-US" sz="2800" dirty="0" smtClean="0"/>
              <a:t>(war)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Regulate Commerce </a:t>
            </a:r>
            <a:r>
              <a:rPr lang="en-US" sz="2800" dirty="0" smtClean="0"/>
              <a:t>(business)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/>
              <a:t>Foreign countries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/>
              <a:t>Between states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34417" y="2410898"/>
            <a:ext cx="56882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Schools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Public Health </a:t>
            </a:r>
            <a:r>
              <a:rPr lang="en-US" sz="2400" dirty="0" smtClean="0"/>
              <a:t>(Medicaid /Medicare)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Public Safety </a:t>
            </a:r>
            <a:r>
              <a:rPr lang="en-US" sz="2400" dirty="0" smtClean="0"/>
              <a:t>(police, firefighters)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Public Welfare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6664" y="5435025"/>
            <a:ext cx="5243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Serve local residents needs</a:t>
            </a:r>
          </a:p>
        </p:txBody>
      </p:sp>
      <p:pic>
        <p:nvPicPr>
          <p:cNvPr id="18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6" y="50800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3" y="2641599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0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qual 3"/>
          <p:cNvSpPr/>
          <p:nvPr/>
        </p:nvSpPr>
        <p:spPr>
          <a:xfrm>
            <a:off x="3733800" y="3124200"/>
            <a:ext cx="1524000" cy="13716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514" y="506343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What is an Ordinance?</a:t>
            </a:r>
            <a:endParaRPr lang="en-US" sz="6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828799"/>
            <a:ext cx="3327237" cy="4964279"/>
            <a:chOff x="304800" y="1828799"/>
            <a:chExt cx="3327237" cy="4964279"/>
          </a:xfrm>
        </p:grpSpPr>
        <p:pic>
          <p:nvPicPr>
            <p:cNvPr id="1026" name="Picture 2" descr="http://www1.leg.wa.gov/documents/legislature/studentspage/kids/8sm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2"/>
            <a:stretch/>
          </p:blipFill>
          <p:spPr bwMode="auto">
            <a:xfrm>
              <a:off x="304800" y="1828799"/>
              <a:ext cx="3327237" cy="3638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Documents and Settings\Pearce Dietrich\Local Settings\Temporary Internet Files\Content.IE5\092FKHMV\MC90017437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5186197"/>
              <a:ext cx="2554514" cy="1606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540918" y="1828799"/>
            <a:ext cx="3327237" cy="4694238"/>
            <a:chOff x="5540918" y="1828799"/>
            <a:chExt cx="3327237" cy="4694238"/>
          </a:xfrm>
        </p:grpSpPr>
        <p:grpSp>
          <p:nvGrpSpPr>
            <p:cNvPr id="9" name="Group 8"/>
            <p:cNvGrpSpPr/>
            <p:nvPr/>
          </p:nvGrpSpPr>
          <p:grpSpPr>
            <a:xfrm>
              <a:off x="5540918" y="1828799"/>
              <a:ext cx="3327237" cy="3638551"/>
              <a:chOff x="5540918" y="1828799"/>
              <a:chExt cx="3327237" cy="363855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540918" y="1828799"/>
                <a:ext cx="3327237" cy="3638551"/>
                <a:chOff x="5540918" y="1828799"/>
                <a:chExt cx="3327237" cy="3638551"/>
              </a:xfrm>
            </p:grpSpPr>
            <p:pic>
              <p:nvPicPr>
                <p:cNvPr id="6" name="Picture 2" descr="http://www1.leg.wa.gov/documents/legislature/studentspage/kids/8sm.gif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612"/>
                <a:stretch/>
              </p:blipFill>
              <p:spPr bwMode="auto">
                <a:xfrm>
                  <a:off x="5540918" y="1828799"/>
                  <a:ext cx="3327237" cy="36385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2" descr="http://www1.leg.wa.gov/documents/legislature/studentspage/kids/8sm.gif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715" t="10356" r="42134" b="80993"/>
                <a:stretch/>
              </p:blipFill>
              <p:spPr bwMode="auto">
                <a:xfrm>
                  <a:off x="6477000" y="2133600"/>
                  <a:ext cx="14478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6103221" y="2082225"/>
                <a:ext cx="24311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ORDINANCE</a:t>
                </a:r>
                <a:endParaRPr lang="en-US" sz="3200" b="1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458857" y="5456237"/>
              <a:ext cx="1219200" cy="1066800"/>
              <a:chOff x="838200" y="5257800"/>
              <a:chExt cx="1219200" cy="106680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5000" t="67000" r="35001" b="19000"/>
              <a:stretch>
                <a:fillRect/>
              </a:stretch>
            </p:blipFill>
            <p:spPr bwMode="auto">
              <a:xfrm>
                <a:off x="838200" y="5257800"/>
                <a:ext cx="12192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5-Point Star 14"/>
              <p:cNvSpPr/>
              <p:nvPr/>
            </p:nvSpPr>
            <p:spPr>
              <a:xfrm>
                <a:off x="1447800" y="5715000"/>
                <a:ext cx="76200" cy="762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5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815340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303" y="228600"/>
            <a:ext cx="410619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302" y="228600"/>
            <a:ext cx="4106197" cy="22097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303" y="2438400"/>
            <a:ext cx="8182897" cy="2133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62000"/>
            <a:ext cx="815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1051" y="5562600"/>
            <a:ext cx="81534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98357" y="1524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Legislative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Executive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 flipH="1">
            <a:off x="-931107" y="12753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National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931107" y="31041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931107" y="5241093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Local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10571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county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01370" y="5562600"/>
            <a:ext cx="14378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ity/town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384" y="824805"/>
            <a:ext cx="4014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Congress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representatives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430" y="2667000"/>
            <a:ext cx="3242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Assembly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delegates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830" y="4749225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Board of Supervisors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79310" y="58239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Council</a:t>
            </a: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13146" y="847664"/>
            <a:ext cx="2454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President</a:t>
            </a:r>
          </a:p>
          <a:p>
            <a:r>
              <a:rPr lang="en-US" sz="2800" dirty="0" smtClean="0"/>
              <a:t>- Vice President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9849" y="2659974"/>
            <a:ext cx="2192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Governor</a:t>
            </a:r>
          </a:p>
          <a:p>
            <a:r>
              <a:rPr lang="en-US" sz="2800" dirty="0" smtClean="0"/>
              <a:t>- Lt. Governor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3079" y="4572000"/>
            <a:ext cx="1709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Manager</a:t>
            </a:r>
          </a:p>
          <a:p>
            <a:r>
              <a:rPr lang="en-US" sz="2800" dirty="0" smtClean="0"/>
              <a:t>- hired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3559" y="5739825"/>
            <a:ext cx="129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Mayor</a:t>
            </a:r>
          </a:p>
        </p:txBody>
      </p:sp>
      <p:pic>
        <p:nvPicPr>
          <p:cNvPr id="2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947" y="5486400"/>
            <a:ext cx="440554" cy="12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792278" y="5485847"/>
            <a:ext cx="1755631" cy="1260900"/>
            <a:chOff x="2792278" y="5485847"/>
            <a:chExt cx="1755631" cy="1260900"/>
          </a:xfrm>
        </p:grpSpPr>
        <p:pic>
          <p:nvPicPr>
            <p:cNvPr id="24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2278" y="5485850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2832" y="5485849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386" y="5485848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7355" y="5485847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656301" y="2438400"/>
            <a:ext cx="8168149" cy="2133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38600" y="3974441"/>
            <a:ext cx="154394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Budget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8018" y="2404721"/>
            <a:ext cx="1741182" cy="107721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Biennial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(2 years)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7600" y="5130225"/>
            <a:ext cx="1219200" cy="1066800"/>
            <a:chOff x="838200" y="5257800"/>
            <a:chExt cx="1219200" cy="1066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5-Point Star 3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6013" y="4113651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8685" y="6197025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Local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6" y="50800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615625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657681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529923">
            <a:off x="2378720" y="2146012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529923">
            <a:off x="5891899" y="4335171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86380"/>
            <a:ext cx="513269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does the State &amp; Local government get power?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222" y="5259050"/>
            <a:ext cx="513269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WHERE</a:t>
            </a:r>
            <a:r>
              <a:rPr lang="en-US" sz="4400" dirty="0" smtClean="0"/>
              <a:t> does the power come from?</a:t>
            </a: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5575" y="1549811"/>
            <a:ext cx="3197225" cy="3580414"/>
            <a:chOff x="155575" y="1549811"/>
            <a:chExt cx="3197225" cy="3580414"/>
          </a:xfrm>
        </p:grpSpPr>
        <p:pic>
          <p:nvPicPr>
            <p:cNvPr id="2050" name="Picture 2" descr="http://www.clker.com/cliparts/e/6/c/9/11949844772082631493parchment_paper_portrai1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9811"/>
              <a:ext cx="3197225" cy="358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07593" y="2158425"/>
              <a:ext cx="2292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Constitution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5915" y="2621340"/>
              <a:ext cx="24368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</a:rPr>
                <a:t>10</a:t>
              </a:r>
              <a:r>
                <a:rPr lang="en-US" sz="9600" b="1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endParaRPr lang="en-US" sz="9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73388" y="2743200"/>
            <a:ext cx="3197225" cy="3580414"/>
            <a:chOff x="155575" y="1549811"/>
            <a:chExt cx="3197225" cy="3580414"/>
          </a:xfrm>
        </p:grpSpPr>
        <p:pic>
          <p:nvPicPr>
            <p:cNvPr id="4" name="Picture 2" descr="http://www.clker.com/cliparts/e/6/c/9/11949844772082631493parchment_paper_portrai1.svg.m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9811"/>
              <a:ext cx="3197225" cy="358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07593" y="2158425"/>
              <a:ext cx="2292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Constitution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5915" y="2621340"/>
              <a:ext cx="24368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</a:rPr>
                <a:t>10</a:t>
              </a:r>
              <a:r>
                <a:rPr lang="en-US" sz="9600" b="1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endParaRPr lang="en-US" sz="9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76200"/>
            <a:ext cx="8839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10</a:t>
            </a:r>
            <a:r>
              <a:rPr lang="en-US" sz="7200" b="1" baseline="30000" dirty="0" smtClean="0"/>
              <a:t>th</a:t>
            </a:r>
            <a:r>
              <a:rPr lang="en-US" sz="7200" b="1" dirty="0" smtClean="0"/>
              <a:t> amendment</a:t>
            </a:r>
            <a:endParaRPr lang="en-US" sz="8000" b="1" dirty="0" smtClean="0"/>
          </a:p>
          <a:p>
            <a:r>
              <a:rPr lang="en-US" sz="5400" b="1" dirty="0" smtClean="0"/>
              <a:t>-reserves </a:t>
            </a:r>
            <a:r>
              <a:rPr lang="en-US" sz="5400" dirty="0" smtClean="0"/>
              <a:t>powers for the states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943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605556"/>
            <a:ext cx="229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State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117"/>
            <a:ext cx="3657600" cy="2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016603" y="949220"/>
            <a:ext cx="1905000" cy="1531548"/>
            <a:chOff x="838200" y="5257800"/>
            <a:chExt cx="1219200" cy="10668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5-Point Star 6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38800" y="2697888"/>
            <a:ext cx="2517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School Board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pearce.dietrich\AppData\Local\Microsoft\Windows\Temporary Internet Files\Content.IE5\EEL0LP37\MC9001345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2" y="3809079"/>
            <a:ext cx="1836150" cy="19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arce.dietrich\AppData\Local\Microsoft\Windows\Temporary Internet Files\Content.IE5\EEL0LP37\MC9001345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21814"/>
            <a:ext cx="1718606" cy="1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9006" y="5689937"/>
            <a:ext cx="229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Power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97403" y="5865869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</a:t>
            </a:r>
            <a:r>
              <a:rPr lang="en-US" sz="4800" b="1" dirty="0" smtClean="0"/>
              <a:t>un the school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943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050" y="3810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050" y="19812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050" y="3581400"/>
            <a:ext cx="4248150" cy="1752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34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581400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043714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200525" y="3276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200525" y="1698170"/>
            <a:ext cx="457200" cy="359229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5479366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General District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479366"/>
            <a:ext cx="3105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Juvenile &amp;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Dom. Relations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079" y="3582769"/>
            <a:ext cx="141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Circuit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5050" y="1982569"/>
            <a:ext cx="396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Court of Appeals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5050" y="391440"/>
            <a:ext cx="364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Supreme Court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9569" y="6128435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9637" y="6135469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057471"/>
            <a:ext cx="1289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&amp;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</a:rPr>
              <a:t>Jury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630269"/>
            <a:ext cx="146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1028700"/>
            <a:ext cx="164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Justices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0" y="5936566"/>
            <a:ext cx="216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-misdemeanors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(lo $)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50" y="52885"/>
            <a:ext cx="1816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Virginia</a:t>
            </a:r>
          </a:p>
          <a:p>
            <a:pPr algn="ctr"/>
            <a:r>
              <a:rPr lang="en-US" sz="4000" b="1" dirty="0" smtClean="0"/>
              <a:t>Courts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4079" y="4045803"/>
            <a:ext cx="2132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-felonies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(hi $)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5050" y="253793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8487" y="914659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-limited-original</a:t>
            </a:r>
            <a:endParaRPr lang="en-US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53200" y="5567657"/>
            <a:ext cx="149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</a:rPr>
              <a:t>f Virginia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7330" y="244285"/>
            <a:ext cx="8691869" cy="6308915"/>
            <a:chOff x="147330" y="244285"/>
            <a:chExt cx="8691869" cy="6308915"/>
          </a:xfrm>
        </p:grpSpPr>
        <p:grpSp>
          <p:nvGrpSpPr>
            <p:cNvPr id="5" name="Group 4"/>
            <p:cNvGrpSpPr/>
            <p:nvPr/>
          </p:nvGrpSpPr>
          <p:grpSpPr>
            <a:xfrm>
              <a:off x="147330" y="244285"/>
              <a:ext cx="8691869" cy="6308915"/>
              <a:chOff x="-590677" y="2709862"/>
              <a:chExt cx="5314950" cy="33528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590677" y="2709862"/>
                <a:ext cx="5314950" cy="3352801"/>
                <a:chOff x="3865336" y="1275555"/>
                <a:chExt cx="5314950" cy="3352801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865336" y="1275555"/>
                  <a:ext cx="5314950" cy="3352801"/>
                  <a:chOff x="3865336" y="1275555"/>
                  <a:chExt cx="5314950" cy="3352801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865336" y="1275555"/>
                    <a:ext cx="5314950" cy="3352801"/>
                    <a:chOff x="3865336" y="1275555"/>
                    <a:chExt cx="5314950" cy="3352801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865336" y="1275555"/>
                      <a:ext cx="5314950" cy="3352801"/>
                      <a:chOff x="3865336" y="1275555"/>
                      <a:chExt cx="5314950" cy="3352801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865336" y="1275555"/>
                        <a:ext cx="5314950" cy="3352801"/>
                        <a:chOff x="3865336" y="1275555"/>
                        <a:chExt cx="5314950" cy="3352801"/>
                      </a:xfrm>
                    </p:grpSpPr>
                    <p:pic>
                      <p:nvPicPr>
                        <p:cNvPr id="18" name="Picture 2" descr="http://www.rightsofthepeople.com/education/government_for_kids/images/icons/branches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336" y="1275555"/>
                          <a:ext cx="5314950" cy="33528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9" name="Picture 2" descr="http://www.rightsofthepeople.com/education/government_for_kids/images/icons/branches.jpg"/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284" t="7360" r="80355" b="81479"/>
                        <a:stretch/>
                      </p:blipFill>
                      <p:spPr bwMode="auto">
                        <a:xfrm>
                          <a:off x="4419600" y="3581401"/>
                          <a:ext cx="685799" cy="152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20" name="Picture 2" descr="http://www.rightsofthepeople.com/education/government_for_kids/images/icons/branches.jpg"/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284" t="7360" r="80355" b="81479"/>
                        <a:stretch/>
                      </p:blipFill>
                      <p:spPr bwMode="auto">
                        <a:xfrm>
                          <a:off x="5899149" y="3910012"/>
                          <a:ext cx="685799" cy="152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16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6847682" y="3986212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6838158" y="3814760"/>
                        <a:ext cx="238918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4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3886200" y="4419600"/>
                      <a:ext cx="914400" cy="1524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042406" y="3491299"/>
                    <a:ext cx="1516389" cy="2453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General Assembly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5778839" y="3859253"/>
                  <a:ext cx="850668" cy="2453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Governor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794408" y="3733800"/>
                  <a:ext cx="850668" cy="441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Lt.</a:t>
                  </a:r>
                </a:p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Governor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-447791" y="5825891"/>
                <a:ext cx="683836" cy="196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Delegates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74" t="7976" r="6429" b="80061"/>
            <a:stretch/>
          </p:blipFill>
          <p:spPr bwMode="auto">
            <a:xfrm>
              <a:off x="3048001" y="272143"/>
              <a:ext cx="2584998" cy="71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3142896" y="244285"/>
            <a:ext cx="239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NATIONAL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7942605" y="4265829"/>
            <a:ext cx="1201395" cy="990599"/>
            <a:chOff x="-1676400" y="3595687"/>
            <a:chExt cx="1219200" cy="1204913"/>
          </a:xfrm>
        </p:grpSpPr>
        <p:sp>
          <p:nvSpPr>
            <p:cNvPr id="11" name="Rectangle 10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8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42484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State Legislative </a:t>
            </a:r>
            <a:r>
              <a:rPr lang="en-US" sz="4000" dirty="0" smtClean="0"/>
              <a:t>(General Assembly)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389742"/>
            <a:ext cx="8153400" cy="493485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6600" dirty="0" smtClean="0"/>
              <a:t>Make Laws</a:t>
            </a:r>
          </a:p>
          <a:p>
            <a:pPr eaLnBrk="1" hangingPunct="1"/>
            <a:endParaRPr lang="en-US" sz="4500" dirty="0" smtClean="0"/>
          </a:p>
          <a:p>
            <a:pPr eaLnBrk="1" hangingPunct="1"/>
            <a:r>
              <a:rPr lang="en-US" sz="6600" dirty="0" smtClean="0"/>
              <a:t>Approve budget</a:t>
            </a:r>
          </a:p>
          <a:p>
            <a:pPr eaLnBrk="1" hangingPunct="1"/>
            <a:endParaRPr lang="en-US" sz="4900" dirty="0" smtClean="0"/>
          </a:p>
          <a:p>
            <a:r>
              <a:rPr lang="en-US" sz="6600" dirty="0">
                <a:solidFill>
                  <a:srgbClr val="00FF00"/>
                </a:solidFill>
              </a:rPr>
              <a:t>Elect </a:t>
            </a:r>
            <a:r>
              <a:rPr lang="en-US" sz="6600" dirty="0" smtClean="0"/>
              <a:t>Judges</a:t>
            </a:r>
          </a:p>
        </p:txBody>
      </p:sp>
      <p:pic>
        <p:nvPicPr>
          <p:cNvPr id="1026" name="Picture 2" descr="http://www.freedomsphoenix.com/Uploads/Graphics/090/05/090-0530140135-i_m-just-a-bill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5322"/>
            <a:ext cx="1835617" cy="17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eecreative.com/wp-content/uploads/2013/03/a-look-at-the-budg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89" y="2791012"/>
            <a:ext cx="157181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0613" y="327138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2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15" name="Picture 11" descr="C:\Users\pearce.dietrich\AppData\Local\Microsoft\Windows\Temporary Internet Files\Content.IE5\47MCSFAJ\MC9000567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2805" y="4930303"/>
            <a:ext cx="2209800" cy="179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State Executive Branch </a:t>
            </a:r>
            <a:r>
              <a:rPr lang="en-US" sz="4000" dirty="0" smtClean="0"/>
              <a:t>(governor)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4400" dirty="0"/>
              <a:t>Enforce </a:t>
            </a:r>
            <a:r>
              <a:rPr lang="en-US" sz="4400" dirty="0" smtClean="0"/>
              <a:t>laws</a:t>
            </a:r>
          </a:p>
          <a:p>
            <a:pPr eaLnBrk="1" hangingPunct="1"/>
            <a:r>
              <a:rPr lang="en-US" sz="4400" dirty="0" smtClean="0"/>
              <a:t>Prepares the Budget</a:t>
            </a:r>
            <a:endParaRPr lang="en-US" sz="3600" dirty="0" smtClean="0"/>
          </a:p>
          <a:p>
            <a:pPr eaLnBrk="1" hangingPunct="1"/>
            <a:r>
              <a:rPr lang="en-US" sz="4000" dirty="0" smtClean="0"/>
              <a:t>Appoints cabinet members</a:t>
            </a:r>
          </a:p>
          <a:p>
            <a:r>
              <a:rPr lang="en-US" sz="4400" dirty="0"/>
              <a:t>Grants </a:t>
            </a:r>
            <a:r>
              <a:rPr lang="en-US" sz="4400" dirty="0" smtClean="0"/>
              <a:t>pardons</a:t>
            </a:r>
            <a:endParaRPr lang="en-US" sz="4400" dirty="0"/>
          </a:p>
          <a:p>
            <a:r>
              <a:rPr lang="en-US" sz="4400" dirty="0"/>
              <a:t>Administers </a:t>
            </a:r>
            <a:r>
              <a:rPr lang="en-US" sz="4400" dirty="0" smtClean="0"/>
              <a:t>Bureaucracy</a:t>
            </a:r>
          </a:p>
          <a:p>
            <a:pPr lvl="1"/>
            <a:r>
              <a:rPr lang="en-US" sz="4000" dirty="0" smtClean="0"/>
              <a:t>“run the government”</a:t>
            </a:r>
            <a:endParaRPr lang="en-US" sz="4000" dirty="0"/>
          </a:p>
          <a:p>
            <a:pPr eaLnBrk="1" hangingPunct="1"/>
            <a:endParaRPr lang="en-US" sz="38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8676" name="Picture 4" descr="C:\Users\pearce.dietrich\AppData\Local\Microsoft\Windows\Temporary Internet Files\Content.IE5\YGMW8CS2\MC9004415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04" y="1172369"/>
            <a:ext cx="217719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earce.dietrich\AppData\Local\Microsoft\Windows\Temporary Internet Files\Content.IE5\06CF0GFN\MM90028673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7" y="3124200"/>
            <a:ext cx="1535113" cy="19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mycoldwater.com/walmart_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09" y="5410200"/>
            <a:ext cx="2519091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Introduced</a:t>
            </a:r>
            <a:r>
              <a:rPr lang="en-US" sz="2400" b="1" dirty="0"/>
              <a:t> in</a:t>
            </a:r>
          </a:p>
          <a:p>
            <a:pPr algn="ctr"/>
            <a:r>
              <a:rPr lang="en-US" sz="2400" b="1" dirty="0"/>
              <a:t>House #1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Sent to Committee</a:t>
            </a:r>
          </a:p>
          <a:p>
            <a:pPr algn="ctr"/>
            <a:r>
              <a:rPr lang="en-US" sz="2400" b="1" dirty="0"/>
              <a:t> in House #1</a:t>
            </a: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6469063" y="1843088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Debated &amp; Voted </a:t>
            </a:r>
            <a:r>
              <a:rPr lang="en-US" sz="2400" b="1" dirty="0"/>
              <a:t>on</a:t>
            </a:r>
          </a:p>
          <a:p>
            <a:pPr algn="ctr"/>
            <a:r>
              <a:rPr lang="en-US" sz="2400" b="1" dirty="0"/>
              <a:t> in House #1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683375" y="4889500"/>
            <a:ext cx="1935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#2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2108200" y="4876800"/>
            <a:ext cx="213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 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4303713" y="4876800"/>
            <a:ext cx="2312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17463" y="5029200"/>
            <a:ext cx="2132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 smtClean="0"/>
              <a:t>Governor</a:t>
            </a:r>
            <a:endParaRPr lang="en-US" sz="2400" b="1" dirty="0"/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Signs or Vetoes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6745288" y="347663"/>
            <a:ext cx="18113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546" r="11507" b="10606"/>
          <a:stretch>
            <a:fillRect/>
          </a:stretch>
        </p:blipFill>
        <p:spPr bwMode="auto">
          <a:xfrm>
            <a:off x="2308225" y="3400425"/>
            <a:ext cx="1773238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48188" y="3370263"/>
            <a:ext cx="1728787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532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21540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2154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541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grpSp>
        <p:nvGrpSpPr>
          <p:cNvPr id="21533" name="Group 45"/>
          <p:cNvGrpSpPr>
            <a:grpSpLocks/>
          </p:cNvGrpSpPr>
          <p:nvPr/>
        </p:nvGrpSpPr>
        <p:grpSpPr bwMode="auto">
          <a:xfrm>
            <a:off x="6756400" y="3371850"/>
            <a:ext cx="1670050" cy="1398588"/>
            <a:chOff x="2285997" y="2563091"/>
            <a:chExt cx="3117273" cy="3990110"/>
          </a:xfrm>
        </p:grpSpPr>
        <p:grpSp>
          <p:nvGrpSpPr>
            <p:cNvPr id="21536" name="Group 46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2153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8232" y="3885579"/>
                <a:ext cx="1632717" cy="22101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537" name="TextBox 47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proposed</a:t>
            </a:r>
          </a:p>
        </p:txBody>
      </p:sp>
      <p:pic>
        <p:nvPicPr>
          <p:cNvPr id="3074" name="Picture 2" descr="http://capitalnews.vcu.edu/files/2012/05/mcdonnel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7819"/>
          <a:stretch/>
        </p:blipFill>
        <p:spPr bwMode="auto">
          <a:xfrm>
            <a:off x="152400" y="3326039"/>
            <a:ext cx="1834244" cy="14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562168" y="838200"/>
            <a:ext cx="9832" cy="6019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91689" y="76200"/>
            <a:ext cx="6960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What do they have in common?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974709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Sheriff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516" y="5487650"/>
            <a:ext cx="418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Clerk of the Circuit Court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5410200"/>
            <a:ext cx="41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Commissioner</a:t>
            </a:r>
          </a:p>
          <a:p>
            <a:pPr algn="ctr"/>
            <a:r>
              <a:rPr lang="en-US" sz="4800" dirty="0"/>
              <a:t>o</a:t>
            </a:r>
            <a:r>
              <a:rPr lang="en-US" sz="4800" dirty="0" smtClean="0"/>
              <a:t>f the Revenue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4805516" y="2971800"/>
            <a:ext cx="418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Treasurer</a:t>
            </a:r>
            <a:endParaRPr lang="en-US" sz="5400" dirty="0"/>
          </a:p>
        </p:txBody>
      </p:sp>
      <p:pic>
        <p:nvPicPr>
          <p:cNvPr id="2050" name="Picture 2" descr="http://www.illustrationsof.com/royalty-free-sheriff-clipart-illustration-215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10" y="1035675"/>
            <a:ext cx="1946142" cy="20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lrosetroop68.org/blog/wp-content/uploads/2012/02/Treas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3" y="1114957"/>
            <a:ext cx="2038837" cy="18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uglasbeaton.com/wp-content/uploads/2011/06/cler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82" y="4099302"/>
            <a:ext cx="1390835" cy="13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nvestorsareidiots.com/wp-content/uploads/2012/03/tax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20" y="4125075"/>
            <a:ext cx="1173880" cy="132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57600" y="2861608"/>
            <a:ext cx="1739707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They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Elected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7600" y="5130225"/>
            <a:ext cx="1219200" cy="1066800"/>
            <a:chOff x="838200" y="5257800"/>
            <a:chExt cx="1219200" cy="1066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5-Point Star 3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6013" y="4113651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8685" y="6197025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Local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6" y="50800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615625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657681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529923">
            <a:off x="2378720" y="2146012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529923">
            <a:off x="5891899" y="4335171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54645" y="204931"/>
            <a:ext cx="4167819" cy="991169"/>
            <a:chOff x="2954645" y="204931"/>
            <a:chExt cx="4167819" cy="991169"/>
          </a:xfrm>
        </p:grpSpPr>
        <p:sp>
          <p:nvSpPr>
            <p:cNvPr id="12" name="TextBox 11"/>
            <p:cNvSpPr txBox="1"/>
            <p:nvPr/>
          </p:nvSpPr>
          <p:spPr>
            <a:xfrm>
              <a:off x="3849260" y="204931"/>
              <a:ext cx="32732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Most Power</a:t>
              </a:r>
              <a:endParaRPr lang="en-US" sz="4800" b="1" dirty="0"/>
            </a:p>
          </p:txBody>
        </p:sp>
        <p:sp>
          <p:nvSpPr>
            <p:cNvPr id="13" name="Right Arrow 12"/>
            <p:cNvSpPr/>
            <p:nvPr/>
          </p:nvSpPr>
          <p:spPr>
            <a:xfrm rot="10383063">
              <a:off x="2954645" y="512379"/>
              <a:ext cx="796308" cy="6837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5300" y="4766608"/>
            <a:ext cx="489390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</a:rPr>
              <a:t>Tension exists between the National and State Gov’t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8927" y="6111860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49009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714" y="4613834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2514" y="3655890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529923">
            <a:off x="3561634" y="4144221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2929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</a:rPr>
              <a:t>Tensions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433733" y="0"/>
            <a:ext cx="3668452" cy="1600200"/>
          </a:xfrm>
          <a:prstGeom prst="wedgeEllipseCallout">
            <a:avLst>
              <a:gd name="adj1" fmla="val -39661"/>
              <a:gd name="adj2" fmla="val 110744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 need to help the poor. States must provide welfare to the needy.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75548" y="1874836"/>
            <a:ext cx="3668452" cy="1600200"/>
          </a:xfrm>
          <a:prstGeom prst="wedgeEllipseCallout">
            <a:avLst>
              <a:gd name="adj1" fmla="val -24258"/>
              <a:gd name="adj2" fmla="val 152541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What? We can’t afford that!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013756" y="3255840"/>
            <a:ext cx="2247157" cy="800100"/>
          </a:xfrm>
          <a:prstGeom prst="wedgeEllipseCallout">
            <a:avLst>
              <a:gd name="adj1" fmla="val -63162"/>
              <a:gd name="adj2" fmla="val -66141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Too Bad.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381</Words>
  <Application>Microsoft Office PowerPoint</Application>
  <PresentationFormat>On-screen Show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State Legislative (General Assembly)</vt:lpstr>
      <vt:lpstr>State Executive Branch (governor)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pearce.dietrich</dc:creator>
  <cp:lastModifiedBy>Pearce Dietrich</cp:lastModifiedBy>
  <cp:revision>30</cp:revision>
  <dcterms:created xsi:type="dcterms:W3CDTF">2012-04-02T11:50:37Z</dcterms:created>
  <dcterms:modified xsi:type="dcterms:W3CDTF">2013-04-18T15:54:22Z</dcterms:modified>
</cp:coreProperties>
</file>