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60" r:id="rId9"/>
    <p:sldId id="280" r:id="rId10"/>
    <p:sldId id="281" r:id="rId11"/>
    <p:sldId id="282" r:id="rId12"/>
    <p:sldId id="261" r:id="rId13"/>
    <p:sldId id="274" r:id="rId14"/>
    <p:sldId id="275" r:id="rId15"/>
    <p:sldId id="276" r:id="rId16"/>
    <p:sldId id="307" r:id="rId17"/>
    <p:sldId id="263" r:id="rId18"/>
    <p:sldId id="287" r:id="rId19"/>
    <p:sldId id="262" r:id="rId20"/>
    <p:sldId id="283" r:id="rId21"/>
    <p:sldId id="273" r:id="rId22"/>
    <p:sldId id="288" r:id="rId23"/>
    <p:sldId id="284" r:id="rId24"/>
    <p:sldId id="289" r:id="rId25"/>
    <p:sldId id="27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0F7D9-719E-49B4-92B8-A54B48662A5C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8690B-2889-43CE-A8F2-E2BABAA6A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C1F09-DCCD-4265-893A-89370AFF64E9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A22C6-445C-4BD4-B2E8-E79346F24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596EA-AF7B-4D6F-BCA1-FBB5742343C4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9C70E-A552-4AD2-ACC4-53DD503695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EEE75-7E80-4C0E-BE1E-0C7480EEB92C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A462C-C9A6-4BE4-8DA6-1E982474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FA2A8-D80B-4A70-BB25-440674D18060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297FF-BB78-403B-9425-71640B453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6D9D8-6980-4770-9914-7DBA66D0D475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CEEC2-CA84-4516-8EF4-BA0E1A9B6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96D22-7858-484A-893A-38B57D4F1629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FF18-4AEF-4458-AA4C-C8B987735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E07BD-8165-466B-9CE1-7923C9AE3823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6A12E-50B0-4874-9583-0D0B6D304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2588D-F807-4F26-95A7-2E95885E5C70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E48C-128B-417E-9DD4-AAB8CEEB1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EF2C6-9242-4245-8A4D-52C99A954EB0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F0C05-3B36-42EA-A820-F25E3AE7EB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34948-D245-4FDF-916C-8DAC85313ADD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F6E68-8DC3-44D8-9BB1-9FAE0C8E7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8E5F53-685F-4B0F-B918-E0AF3349D0A1}" type="datetimeFigureOut">
              <a:rPr lang="en-US" smtClean="0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D2A2C9-3AA8-42E5-98B8-67B9E4EA6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Unit 6 Visuals (day 1-2)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8000" b="1" dirty="0" smtClean="0"/>
              <a:t>Economic Terms</a:t>
            </a:r>
            <a:endParaRPr lang="en-US" sz="8000" b="1" dirty="0"/>
          </a:p>
        </p:txBody>
      </p:sp>
      <p:pic>
        <p:nvPicPr>
          <p:cNvPr id="1026" name="Picture 2" descr="http://www.henrylim.org/Dictio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Choice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676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338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62400" y="388620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6" name="Rectangle 5"/>
          <p:cNvSpPr/>
          <p:nvPr/>
        </p:nvSpPr>
        <p:spPr>
          <a:xfrm>
            <a:off x="-990600" y="485140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Price</a:t>
            </a:r>
            <a:r>
              <a:rPr lang="en-US" dirty="0"/>
              <a:t> </a:t>
            </a:r>
            <a:endParaRPr lang="en-US" dirty="0" smtClean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Quality</a:t>
            </a:r>
            <a:endParaRPr lang="en-US" dirty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Desire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Choice</a:t>
            </a:r>
            <a:endParaRPr lang="en-US" dirty="0"/>
          </a:p>
        </p:txBody>
      </p:sp>
      <p:pic>
        <p:nvPicPr>
          <p:cNvPr id="18435" name="Picture 2" descr="C:\Users\pearce.dietrich\AppData\Local\Microsoft\Windows\Temporary Internet Files\Content.IE5\AS9OHMLI\MC900088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9518"/>
            <a:ext cx="3316288" cy="33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pearce.dietrich\AppData\Local\Microsoft\Windows\Temporary Internet Files\Content.IE5\AGESH7PQ\MC900446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46" y="2931672"/>
            <a:ext cx="3244804" cy="34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800600" y="4302041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6" name="Rectangle 5"/>
          <p:cNvSpPr/>
          <p:nvPr/>
        </p:nvSpPr>
        <p:spPr>
          <a:xfrm>
            <a:off x="-990600" y="485140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Price</a:t>
            </a:r>
            <a:r>
              <a:rPr lang="en-US" dirty="0"/>
              <a:t> </a:t>
            </a:r>
            <a:endParaRPr lang="en-US" dirty="0" smtClean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Quality</a:t>
            </a:r>
            <a:endParaRPr lang="en-US" dirty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Desire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Economic Concepts</a:t>
            </a:r>
            <a:endParaRPr lang="en-US" sz="66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763000" cy="462597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Resources</a:t>
            </a:r>
          </a:p>
          <a:p>
            <a:pPr lvl="1" eaLnBrk="1" hangingPunct="1"/>
            <a:r>
              <a:rPr lang="en-US" dirty="0" smtClean="0"/>
              <a:t>Factors of production in producing goods and services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HDtv</a:t>
            </a:r>
            <a:endParaRPr lang="en-US" dirty="0" smtClean="0"/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Human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people build the TV</a:t>
            </a:r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Natural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Glass, Plastic, Noble gas</a:t>
            </a:r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Capital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Factory Building, Machines, $$$</a:t>
            </a:r>
          </a:p>
          <a:p>
            <a:pPr lvl="1" eaLnBrk="1" hangingPunct="1"/>
            <a:r>
              <a:rPr lang="en-US" sz="3600" b="1" dirty="0" smtClean="0">
                <a:solidFill>
                  <a:srgbClr val="00B0F0"/>
                </a:solidFill>
              </a:rPr>
              <a:t>Entrepreneurship: </a:t>
            </a:r>
            <a:r>
              <a:rPr lang="en-US" dirty="0" smtClean="0"/>
              <a:t>Brains, Design </a:t>
            </a:r>
            <a:r>
              <a:rPr lang="en-US" sz="1800" dirty="0" smtClean="0"/>
              <a:t>&amp;</a:t>
            </a:r>
            <a:r>
              <a:rPr lang="en-US" dirty="0" smtClean="0"/>
              <a:t> Sell the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20483" name="Picture 2" descr="C:\Users\pearce.dietrich\AppData\Local\Microsoft\Windows\Temporary Internet Files\Content.IE5\AS9OHMLI\MC900434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52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pearce.dietrich\AppData\Local\Microsoft\Windows\Temporary Internet Files\Content.IE5\7OEKZ56U\MC9004325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19275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pearce.dietrich\AppData\Local\Microsoft\Windows\Temporary Internet Files\Content.IE5\3JKTRYBS\MC90043250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5066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Users\pearce.dietrich\AppData\Local\Microsoft\Windows\Temporary Internet Files\Content.IE5\7OEKZ56U\MP9004010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5146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Users\pearce.dietrich\AppData\Local\Microsoft\Windows\Temporary Internet Files\Content.IE5\AGESH7PQ\MP90021606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87838"/>
            <a:ext cx="23780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:\Users\pearce.dietrich\AppData\Local\Microsoft\Windows\Temporary Internet Files\Content.IE5\7OEKZ56U\MM90028528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1875"/>
            <a:ext cx="2438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Resources</a:t>
            </a:r>
            <a:endParaRPr lang="en-US" dirty="0"/>
          </a:p>
        </p:txBody>
      </p:sp>
      <p:pic>
        <p:nvPicPr>
          <p:cNvPr id="21507" name="Picture 4" descr="C:\Users\pearce.dietrich\AppData\Local\Microsoft\Windows\Temporary Internet Files\Content.IE5\AS9OHMLI\MP9004372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70275"/>
            <a:ext cx="25146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C:\Users\pearce.dietrich\AppData\Local\Microsoft\Windows\Temporary Internet Files\Content.IE5\AGESH7PQ\MP9004000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0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C:\Users\pearce.dietrich\AppData\Local\Microsoft\Windows\Temporary Internet Files\Content.IE5\7OEKZ56U\MP9004372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3625"/>
            <a:ext cx="23622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r="10638" b="14894"/>
          <a:stretch>
            <a:fillRect/>
          </a:stretch>
        </p:blipFill>
        <p:spPr bwMode="auto">
          <a:xfrm>
            <a:off x="5562600" y="1600200"/>
            <a:ext cx="3287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38675"/>
            <a:ext cx="3429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2933700" y="3697288"/>
            <a:ext cx="339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C000"/>
                </a:solidFill>
              </a:rPr>
              <a:t>“From Nature”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Capital Resources</a:t>
            </a:r>
            <a:endParaRPr lang="en-US" dirty="0"/>
          </a:p>
        </p:txBody>
      </p:sp>
      <p:pic>
        <p:nvPicPr>
          <p:cNvPr id="22531" name="Picture 2" descr="C:\Users\pearce.dietrich\AppData\Local\Microsoft\Windows\Temporary Internet Files\Content.IE5\7OEKZ56U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C:\Users\pearce.dietrich\AppData\Local\Microsoft\Windows\Temporary Internet Files\Content.IE5\7OEKZ56U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16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C:\Users\pearce.dietrich\AppData\Local\Microsoft\Windows\Temporary Internet Files\Content.IE5\AGESH7PQ\MC9003346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7066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C:\Users\pearce.dietrich\AppData\Local\Microsoft\Windows\Temporary Internet Files\Content.IE5\7OEKZ56U\MC9004348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767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C:\Users\pearce.dietrich\AppData\Local\Microsoft\Windows\Temporary Internet Files\Content.IE5\3JKTRYBS\MC9003119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740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2"/>
          <a:stretch>
            <a:fillRect/>
          </a:stretch>
        </p:blipFill>
        <p:spPr bwMode="auto">
          <a:xfrm>
            <a:off x="3048000" y="4191000"/>
            <a:ext cx="2703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Entreprenuership</a:t>
            </a:r>
            <a:endParaRPr lang="en-US" dirty="0"/>
          </a:p>
        </p:txBody>
      </p:sp>
      <p:pic>
        <p:nvPicPr>
          <p:cNvPr id="23555" name="Picture 9" descr="C:\Users\pearce.dietrich\AppData\Local\Microsoft\Windows\Temporary Internet Files\Content.IE5\AS9OHMLI\MC9003392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Production</a:t>
            </a:r>
          </a:p>
          <a:p>
            <a:pPr lvl="1" eaLnBrk="1" hangingPunct="1"/>
            <a:r>
              <a:rPr lang="en-US" dirty="0" smtClean="0"/>
              <a:t>Combining </a:t>
            </a:r>
            <a:r>
              <a:rPr lang="en-US" dirty="0" smtClean="0">
                <a:solidFill>
                  <a:srgbClr val="00FFFF"/>
                </a:solidFill>
              </a:rPr>
              <a:t>entrepreneurship, human, natural, and capital </a:t>
            </a:r>
            <a:r>
              <a:rPr lang="en-US" dirty="0" smtClean="0"/>
              <a:t>resources to make goods or services</a:t>
            </a:r>
          </a:p>
          <a:p>
            <a:pPr lvl="1" eaLnBrk="1" hangingPunct="1"/>
            <a:r>
              <a:rPr lang="en-US" dirty="0" smtClean="0"/>
              <a:t>Factory + plastic, glass, etc. + workers = </a:t>
            </a:r>
            <a:r>
              <a:rPr lang="en-US" dirty="0" err="1" smtClean="0"/>
              <a:t>HDtv</a:t>
            </a:r>
            <a:endParaRPr lang="en-US" dirty="0" smtClean="0"/>
          </a:p>
        </p:txBody>
      </p:sp>
      <p:pic>
        <p:nvPicPr>
          <p:cNvPr id="26628" name="Picture 2" descr="C:\Users\pearce.dietrich\AppData\Local\Microsoft\Windows\Temporary Internet Files\Content.IE5\J330REKA\MC900090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pearce.dietrich\AppData\Local\Microsoft\Windows\Temporary Internet Files\Content.IE5\J330REKA\MC900055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1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133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us 6"/>
          <p:cNvSpPr/>
          <p:nvPr/>
        </p:nvSpPr>
        <p:spPr>
          <a:xfrm>
            <a:off x="2743200" y="5105400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562600" y="5105400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1219200" y="6259513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factory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4000500" y="6259513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glass</a:t>
            </a: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6781800" y="625951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Consumption</a:t>
            </a:r>
          </a:p>
          <a:p>
            <a:pPr lvl="1" eaLnBrk="1" hangingPunct="1"/>
            <a:r>
              <a:rPr lang="en-US" smtClean="0"/>
              <a:t>Using goods or services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86225"/>
            <a:ext cx="4419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71950"/>
            <a:ext cx="4114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409825"/>
            <a:ext cx="3467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686800" cy="4473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 smtClean="0"/>
              <a:t>Opportunity Cost</a:t>
            </a:r>
          </a:p>
          <a:p>
            <a:pPr lvl="1" eaLnBrk="1" hangingPunct="1"/>
            <a:r>
              <a:rPr lang="en-US" sz="3200" dirty="0" smtClean="0"/>
              <a:t>That which is given up when a choice is made</a:t>
            </a:r>
          </a:p>
          <a:p>
            <a:pPr lvl="1" eaLnBrk="1" hangingPunct="1"/>
            <a:endParaRPr lang="en-US" sz="1100" dirty="0" smtClean="0"/>
          </a:p>
          <a:p>
            <a:pPr lvl="2" eaLnBrk="1" hangingPunct="1"/>
            <a:r>
              <a:rPr lang="en-US" sz="3200" dirty="0" smtClean="0"/>
              <a:t>Quality vs. Low Cost</a:t>
            </a:r>
          </a:p>
          <a:p>
            <a:pPr lvl="2" eaLnBrk="1" hangingPunct="1"/>
            <a:r>
              <a:rPr lang="en-US" sz="3200" dirty="0" smtClean="0"/>
              <a:t>Studying vs. Playing</a:t>
            </a:r>
          </a:p>
          <a:p>
            <a:pPr lvl="2" eaLnBrk="1" hangingPunct="1"/>
            <a:r>
              <a:rPr lang="en-US" sz="3200" dirty="0" smtClean="0"/>
              <a:t>iPhone vs. Droid</a:t>
            </a:r>
          </a:p>
          <a:p>
            <a:pPr lvl="2" eaLnBrk="1" hangingPunct="1"/>
            <a:r>
              <a:rPr lang="en-US" sz="3200" dirty="0" smtClean="0"/>
              <a:t>PS3 vs. XBOX360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/>
              <a:t>Economics</a:t>
            </a:r>
            <a:endParaRPr lang="en-US" sz="8000" b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study of choices involving goods…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Production</a:t>
            </a:r>
            <a:r>
              <a:rPr lang="en-US" sz="3200" dirty="0" smtClean="0"/>
              <a:t>…Why do we make it?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Distribution</a:t>
            </a:r>
            <a:r>
              <a:rPr lang="en-US" sz="3200" dirty="0" smtClean="0"/>
              <a:t>…Why do we exchange it?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Consumption</a:t>
            </a:r>
            <a:r>
              <a:rPr lang="en-US" sz="3200" dirty="0" smtClean="0"/>
              <a:t>…Why do we buy/use it?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48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6050"/>
            <a:ext cx="3911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2414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pearce.dietrich\AppData\Local\Microsoft\Windows\Temporary Internet Files\Content.IE5\J330REKA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828800" y="1295400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vs.</a:t>
            </a:r>
          </a:p>
        </p:txBody>
      </p:sp>
      <p:pic>
        <p:nvPicPr>
          <p:cNvPr id="25605" name="Picture 2" descr="C:\Users\pearce.dietrich\AppData\Local\Microsoft\Windows\Temporary Internet Files\Content.IE5\AS9OHMLI\MC900088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1790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pearce.dietrich\AppData\Local\Microsoft\Windows\Temporary Internet Files\Content.IE5\AGESH7PQ\MC9004465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1700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2057400" y="4572000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vs.</a:t>
            </a:r>
          </a:p>
        </p:txBody>
      </p: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9"/>
          <a:stretch>
            <a:fillRect/>
          </a:stretch>
        </p:blipFill>
        <p:spPr bwMode="auto">
          <a:xfrm>
            <a:off x="5943600" y="381000"/>
            <a:ext cx="2973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7244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6858000" y="5410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Incentive</a:t>
            </a:r>
          </a:p>
          <a:p>
            <a:pPr lvl="1" eaLnBrk="1" hangingPunct="1"/>
            <a:r>
              <a:rPr lang="en-US" dirty="0" smtClean="0"/>
              <a:t>Things that incite or motivate a consumer’s economic behavior or to change economic behavior</a:t>
            </a:r>
          </a:p>
          <a:p>
            <a:pPr lvl="2" eaLnBrk="1" hangingPunct="1"/>
            <a:r>
              <a:rPr lang="en-US" sz="2800" dirty="0" smtClean="0">
                <a:solidFill>
                  <a:srgbClr val="FFFF00"/>
                </a:solidFill>
              </a:rPr>
              <a:t>Examples:</a:t>
            </a:r>
          </a:p>
          <a:p>
            <a:pPr lvl="3" eaLnBrk="1" hangingPunct="1"/>
            <a:r>
              <a:rPr lang="en-US" sz="2400" dirty="0" smtClean="0"/>
              <a:t>Sales</a:t>
            </a:r>
          </a:p>
          <a:p>
            <a:pPr lvl="3" eaLnBrk="1" hangingPunct="1"/>
            <a:r>
              <a:rPr lang="en-US" sz="2400" dirty="0" smtClean="0"/>
              <a:t>Coupons</a:t>
            </a:r>
          </a:p>
          <a:p>
            <a:pPr lvl="3" eaLnBrk="1" hangingPunct="1"/>
            <a:r>
              <a:rPr lang="en-US" sz="2400" dirty="0" smtClean="0"/>
              <a:t>Commercials</a:t>
            </a:r>
          </a:p>
          <a:p>
            <a:pPr lvl="3" eaLnBrk="1" hangingPunct="1"/>
            <a:r>
              <a:rPr lang="en-US" sz="2400" dirty="0" smtClean="0"/>
              <a:t>Midnight Releases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5613"/>
            <a:ext cx="31527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1.bp.blogspot.com/_z1Z66hTtb7k/TUiL-dmEFLI/AAAAAAAAA6E/JL9U5jJczaI/s1600/paylessb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6" y="3586956"/>
            <a:ext cx="2185987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FF00"/>
                </a:solidFill>
              </a:rPr>
              <a:t>Money</a:t>
            </a:r>
          </a:p>
          <a:p>
            <a:pPr lvl="1"/>
            <a:r>
              <a:rPr lang="en-US" sz="3200" dirty="0" smtClean="0"/>
              <a:t>Currency</a:t>
            </a:r>
          </a:p>
          <a:p>
            <a:pPr lvl="2"/>
            <a:r>
              <a:rPr lang="en-US" sz="2800" dirty="0" smtClean="0"/>
              <a:t>Coins</a:t>
            </a:r>
          </a:p>
          <a:p>
            <a:pPr lvl="2"/>
            <a:r>
              <a:rPr lang="en-US" sz="2800" dirty="0" smtClean="0"/>
              <a:t>Dollars </a:t>
            </a:r>
            <a:r>
              <a:rPr lang="en-US" sz="2000" dirty="0" smtClean="0"/>
              <a:t>(federal reserve notes)</a:t>
            </a:r>
            <a:endParaRPr lang="en-US" sz="2800" dirty="0" smtClean="0"/>
          </a:p>
          <a:p>
            <a:pPr lvl="2"/>
            <a:r>
              <a:rPr lang="en-US" sz="2800" dirty="0" smtClean="0"/>
              <a:t>Checks/Debit Cards</a:t>
            </a:r>
          </a:p>
        </p:txBody>
      </p:sp>
      <p:pic>
        <p:nvPicPr>
          <p:cNvPr id="4098" name="Picture 2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4151"/>
            <a:ext cx="4117975" cy="21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arkquarters.com/wp-content/uploads/2009/11/Park-Quarter-Obverse-D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43827"/>
            <a:ext cx="1212987" cy="12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qbalance.com/QuickBooks_Checks-Supplies/images/QuickBooks_Checks_Classic_voucherGreenwithlin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81827"/>
            <a:ext cx="3200400" cy="19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76724" y="838200"/>
            <a:ext cx="4491076" cy="3200400"/>
            <a:chOff x="4576724" y="838200"/>
            <a:chExt cx="4491076" cy="3200400"/>
          </a:xfrm>
        </p:grpSpPr>
        <p:sp>
          <p:nvSpPr>
            <p:cNvPr id="5" name="Explosion 1 4"/>
            <p:cNvSpPr/>
            <p:nvPr/>
          </p:nvSpPr>
          <p:spPr>
            <a:xfrm>
              <a:off x="4648200" y="838200"/>
              <a:ext cx="4419600" cy="3200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6724" y="1961346"/>
              <a:ext cx="4338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b="1" dirty="0" smtClean="0">
                  <a:solidFill>
                    <a:schemeClr val="bg1"/>
                  </a:solidFill>
                </a:rPr>
                <a:t>How </a:t>
              </a:r>
              <a:r>
                <a:rPr lang="en-US" sz="2900" b="1" dirty="0">
                  <a:solidFill>
                    <a:schemeClr val="bg1"/>
                  </a:solidFill>
                </a:rPr>
                <a:t>was money invented</a:t>
              </a:r>
              <a:r>
                <a:rPr lang="en-US" sz="2900" b="1" dirty="0" smtClean="0">
                  <a:solidFill>
                    <a:schemeClr val="bg1"/>
                  </a:solidFill>
                </a:rPr>
                <a:t>?</a:t>
              </a:r>
              <a:endParaRPr lang="en-US" sz="2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3657600"/>
            <a:ext cx="4419600" cy="3200400"/>
            <a:chOff x="758893" y="1376809"/>
            <a:chExt cx="4419600" cy="3200400"/>
          </a:xfrm>
        </p:grpSpPr>
        <p:sp>
          <p:nvSpPr>
            <p:cNvPr id="12" name="Explosion 1 11"/>
            <p:cNvSpPr/>
            <p:nvPr/>
          </p:nvSpPr>
          <p:spPr>
            <a:xfrm>
              <a:off x="758893" y="1376809"/>
              <a:ext cx="4419600" cy="3200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2209800"/>
              <a:ext cx="266513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Why is a dollar worth anything?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Consumer Sovereignty </a:t>
            </a:r>
            <a:r>
              <a:rPr lang="en-US" sz="2800" dirty="0" smtClean="0">
                <a:solidFill>
                  <a:schemeClr val="tx1"/>
                </a:solidFill>
              </a:rPr>
              <a:t>(power)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667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2286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0146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209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525"/>
          <a:stretch>
            <a:fillRect/>
          </a:stretch>
        </p:blipFill>
        <p:spPr bwMode="auto">
          <a:xfrm>
            <a:off x="2971800" y="1676400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3802063" y="4267200"/>
            <a:ext cx="2063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chemeClr val="accent1"/>
                </a:solidFill>
              </a:rPr>
              <a:t>WE </a:t>
            </a:r>
          </a:p>
          <a:p>
            <a:pPr algn="ctr" eaLnBrk="1" hangingPunct="1"/>
            <a:r>
              <a:rPr lang="en-US" sz="4800" b="1">
                <a:solidFill>
                  <a:schemeClr val="accent1"/>
                </a:solidFill>
              </a:rPr>
              <a:t>WONT</a:t>
            </a:r>
          </a:p>
          <a:p>
            <a:pPr algn="ctr" eaLnBrk="1" hangingPunct="1"/>
            <a:r>
              <a:rPr lang="en-US" sz="4800" b="1">
                <a:solidFill>
                  <a:schemeClr val="accent1"/>
                </a:solidFill>
              </a:rPr>
              <a:t>BUY</a:t>
            </a:r>
            <a:endParaRPr lang="en-US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Consumer Sovereignty </a:t>
            </a:r>
            <a:r>
              <a:rPr lang="en-US" sz="2400" dirty="0" smtClean="0">
                <a:solidFill>
                  <a:schemeClr val="tx1"/>
                </a:solidFill>
              </a:rPr>
              <a:t>(power)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3886200" y="4678363"/>
            <a:ext cx="199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chemeClr val="accent1"/>
                </a:solidFill>
              </a:rPr>
              <a:t>WE </a:t>
            </a:r>
          </a:p>
          <a:p>
            <a:pPr algn="ctr" eaLnBrk="1" hangingPunct="1"/>
            <a:r>
              <a:rPr lang="en-US" sz="4800" b="1">
                <a:solidFill>
                  <a:schemeClr val="accent1"/>
                </a:solidFill>
              </a:rPr>
              <a:t>WANT</a:t>
            </a:r>
            <a:endParaRPr lang="en-US" sz="3200" b="1">
              <a:solidFill>
                <a:schemeClr val="accent1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084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9622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9938"/>
            <a:ext cx="23622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9105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u="sng" dirty="0" smtClean="0"/>
              <a:t>Consumer Sovereignty</a:t>
            </a:r>
            <a:r>
              <a:rPr lang="en-US" b="1" dirty="0" smtClean="0"/>
              <a:t> </a:t>
            </a:r>
            <a:r>
              <a:rPr lang="en-US" sz="1800" dirty="0" smtClean="0"/>
              <a:t>(consumer power)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Consumers determine what products will be produced for sale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dirty="0" smtClean="0"/>
              <a:t>Example: </a:t>
            </a:r>
          </a:p>
          <a:p>
            <a:pPr marL="1216152" lvl="3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3200" dirty="0" smtClean="0"/>
              <a:t>We buy </a:t>
            </a:r>
            <a:r>
              <a:rPr lang="en-US" sz="3200" dirty="0" err="1" smtClean="0"/>
              <a:t>HDtv</a:t>
            </a:r>
            <a:r>
              <a:rPr lang="en-US" sz="3200" dirty="0" smtClean="0"/>
              <a:t>, so </a:t>
            </a:r>
            <a:r>
              <a:rPr lang="en-US" sz="3200" dirty="0" err="1" smtClean="0"/>
              <a:t>HDtv</a:t>
            </a:r>
            <a:r>
              <a:rPr lang="en-US" sz="3200" dirty="0" smtClean="0"/>
              <a:t> are made</a:t>
            </a:r>
          </a:p>
          <a:p>
            <a:pPr marL="1216152" lvl="3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3200" dirty="0" smtClean="0"/>
              <a:t>We do not buy VCRs, so VCRs are no longer made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dirty="0" smtClean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dirty="0" smtClean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Economics: </a:t>
            </a:r>
            <a:r>
              <a:rPr lang="en-US" dirty="0" smtClean="0">
                <a:solidFill>
                  <a:schemeClr val="tx1"/>
                </a:solidFill>
              </a:rPr>
              <a:t>Studying…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462597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Production</a:t>
            </a:r>
            <a:r>
              <a:rPr lang="en-US" dirty="0" smtClean="0"/>
              <a:t> = “making things”</a:t>
            </a:r>
          </a:p>
          <a:p>
            <a:pPr lvl="1" eaLnBrk="1" hangingPunct="1"/>
            <a:r>
              <a:rPr lang="en-US" dirty="0" smtClean="0"/>
              <a:t>Cars, TVs, Music, Movies, iPods, beef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u="sng" dirty="0" smtClean="0"/>
              <a:t>Distribution</a:t>
            </a:r>
            <a:r>
              <a:rPr lang="en-US" dirty="0" smtClean="0"/>
              <a:t> = “getting things to people”</a:t>
            </a:r>
          </a:p>
          <a:p>
            <a:pPr lvl="1" eaLnBrk="1" hangingPunct="1"/>
            <a:r>
              <a:rPr lang="en-US" dirty="0" smtClean="0"/>
              <a:t>Semi-Trucks,  Wal-Mart,  Theaters, iTunes, McDonalds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u="sng" dirty="0" smtClean="0"/>
              <a:t>Consumption</a:t>
            </a:r>
            <a:r>
              <a:rPr lang="en-US" dirty="0" smtClean="0"/>
              <a:t> = “buying things”</a:t>
            </a:r>
          </a:p>
          <a:p>
            <a:pPr lvl="1" eaLnBrk="1" hangingPunct="1"/>
            <a:r>
              <a:rPr lang="en-US" dirty="0" smtClean="0"/>
              <a:t>Buying a car, a CD, a movie ticket</a:t>
            </a:r>
          </a:p>
        </p:txBody>
      </p:sp>
      <p:pic>
        <p:nvPicPr>
          <p:cNvPr id="2050" name="Picture 2" descr="http://futurity.org/wp-content/uploads/2010/05/AssemblyLin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46" y="3379069"/>
            <a:ext cx="4941504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tras.mnginteractive.com/live/media/site205/2012/1113/20121113_080206_SV14-WAL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829050" cy="24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icturesof.net/_images_300/A_Boy_Buying_A_Soda_From_A_Vending_Machine_Royalty_Free_Clipart_Picture_100407-211320-36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647950" cy="25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Economic Concepts</a:t>
            </a:r>
            <a:endParaRPr lang="en-US" sz="54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u="sng" dirty="0" smtClean="0"/>
              <a:t>Scarcity </a:t>
            </a:r>
          </a:p>
          <a:p>
            <a:pPr lvl="1" eaLnBrk="1" hangingPunct="1"/>
            <a:r>
              <a:rPr lang="en-US" dirty="0" smtClean="0"/>
              <a:t>Inability to satisfy all wants at the same time</a:t>
            </a:r>
          </a:p>
          <a:p>
            <a:pPr lvl="1" eaLnBrk="1" hangingPunct="1"/>
            <a:r>
              <a:rPr lang="en-US" dirty="0" smtClean="0"/>
              <a:t>Resources and Good are </a:t>
            </a:r>
            <a:r>
              <a:rPr lang="en-US" i="1" dirty="0" smtClean="0"/>
              <a:t>limited</a:t>
            </a:r>
          </a:p>
          <a:p>
            <a:pPr lvl="2" eaLnBrk="1" hangingPunct="1"/>
            <a:r>
              <a:rPr lang="en-US" dirty="0" smtClean="0"/>
              <a:t>Choices must be made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HDtv</a:t>
            </a:r>
            <a:endParaRPr lang="en-US" dirty="0" smtClean="0"/>
          </a:p>
          <a:p>
            <a:pPr lvl="1" eaLnBrk="1" hangingPunct="1"/>
            <a:r>
              <a:rPr lang="en-US" dirty="0" smtClean="0"/>
              <a:t>2004 – Not many had an </a:t>
            </a:r>
            <a:r>
              <a:rPr lang="en-US" dirty="0" err="1" smtClean="0"/>
              <a:t>HDtv</a:t>
            </a:r>
            <a:r>
              <a:rPr lang="en-US" dirty="0" smtClean="0"/>
              <a:t> (scarce)</a:t>
            </a:r>
          </a:p>
          <a:p>
            <a:pPr lvl="1" eaLnBrk="1" hangingPunct="1"/>
            <a:r>
              <a:rPr lang="en-US" dirty="0" smtClean="0"/>
              <a:t>2011 – Everyone has an </a:t>
            </a:r>
            <a:r>
              <a:rPr lang="en-US" dirty="0" err="1" smtClean="0"/>
              <a:t>HDtv</a:t>
            </a:r>
            <a:r>
              <a:rPr lang="en-US" dirty="0" smtClean="0"/>
              <a:t> (</a:t>
            </a:r>
            <a:r>
              <a:rPr lang="en-US" u="sng" dirty="0" smtClean="0"/>
              <a:t>not</a:t>
            </a:r>
            <a:r>
              <a:rPr lang="en-US" dirty="0" smtClean="0"/>
              <a:t> scarce)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What are other things that are scarce?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Which M&amp;M is scarce?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43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839200" cy="4854575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u="sng" dirty="0" smtClean="0"/>
              <a:t>Choice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Selecting an item or action from a set of alternatives</a:t>
            </a:r>
          </a:p>
          <a:p>
            <a:pPr marL="1033272" lvl="3" indent="0" eaLnBrk="1" fontAlgn="auto" hangingPunct="1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1200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Decisions are made by: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Price</a:t>
            </a:r>
            <a:r>
              <a:rPr lang="en-US" dirty="0" smtClean="0"/>
              <a:t> – can you afford it?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Quality</a:t>
            </a:r>
            <a:r>
              <a:rPr lang="en-US" dirty="0" smtClean="0"/>
              <a:t> – Is it good enough?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Desire</a:t>
            </a:r>
            <a:r>
              <a:rPr lang="en-US" dirty="0" smtClean="0"/>
              <a:t> – How bad do you want it?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Mr. Dietrich </a:t>
            </a:r>
            <a:r>
              <a:rPr lang="en-US" sz="3600" dirty="0" err="1" smtClean="0">
                <a:solidFill>
                  <a:srgbClr val="FFFF00"/>
                </a:solidFill>
              </a:rPr>
              <a:t>HDtv</a:t>
            </a:r>
            <a:r>
              <a:rPr lang="en-US" sz="3600" dirty="0" smtClean="0">
                <a:solidFill>
                  <a:srgbClr val="FFFF00"/>
                </a:solidFill>
              </a:rPr>
              <a:t> choice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2007 – 32 inch TV = $800…no way!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2011 – 32 inch TV = $288…maybe</a:t>
            </a:r>
            <a:endParaRPr lang="en-US" sz="28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6909" r="6226" b="6909"/>
          <a:stretch>
            <a:fillRect/>
          </a:stretch>
        </p:blipFill>
        <p:spPr bwMode="auto">
          <a:xfrm>
            <a:off x="7391400" y="76200"/>
            <a:ext cx="16716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Choice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90600" y="485140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Price</a:t>
            </a:r>
            <a:r>
              <a:rPr lang="en-US" dirty="0"/>
              <a:t> </a:t>
            </a:r>
            <a:endParaRPr lang="en-US" dirty="0" smtClean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 smtClean="0"/>
              <a:t>Quality</a:t>
            </a:r>
            <a:endParaRPr lang="en-US" dirty="0"/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b="1" dirty="0"/>
              <a:t>Desire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466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Unit 6 Visuals (day 1-2) Economic Terms</vt:lpstr>
      <vt:lpstr>Economics</vt:lpstr>
      <vt:lpstr>Economics: Studying…</vt:lpstr>
      <vt:lpstr>Economic Concepts</vt:lpstr>
      <vt:lpstr>Which M&amp;M is scarce?</vt:lpstr>
      <vt:lpstr>What is scarce?</vt:lpstr>
      <vt:lpstr>What is scarce?</vt:lpstr>
      <vt:lpstr>Economic Concepts</vt:lpstr>
      <vt:lpstr>Choice</vt:lpstr>
      <vt:lpstr>Choice</vt:lpstr>
      <vt:lpstr>Choice</vt:lpstr>
      <vt:lpstr>Economic Concepts</vt:lpstr>
      <vt:lpstr>Human Resources</vt:lpstr>
      <vt:lpstr>Natural Resources</vt:lpstr>
      <vt:lpstr>Capital Resources</vt:lpstr>
      <vt:lpstr>Entreprenuership</vt:lpstr>
      <vt:lpstr>Economic Concepts</vt:lpstr>
      <vt:lpstr>Economic Concepts</vt:lpstr>
      <vt:lpstr>Economic Concepts</vt:lpstr>
      <vt:lpstr>PowerPoint Presentation</vt:lpstr>
      <vt:lpstr>Economic Concepts</vt:lpstr>
      <vt:lpstr>Economic Concepts</vt:lpstr>
      <vt:lpstr>Consumer Sovereignty (power)</vt:lpstr>
      <vt:lpstr>Consumer Sovereignty (power)</vt:lpstr>
      <vt:lpstr>Economic Concepts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Lessons</dc:title>
  <dc:creator>pearce.dietrich</dc:creator>
  <cp:lastModifiedBy>Pearce Dietrich</cp:lastModifiedBy>
  <cp:revision>122</cp:revision>
  <dcterms:created xsi:type="dcterms:W3CDTF">2011-02-09T12:12:39Z</dcterms:created>
  <dcterms:modified xsi:type="dcterms:W3CDTF">2013-04-25T12:10:54Z</dcterms:modified>
</cp:coreProperties>
</file>