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C"/>
    <a:srgbClr val="0066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50" tIns="46875" rIns="93750" bIns="46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50" tIns="46875" rIns="93750" bIns="46875" rtlCol="0"/>
          <a:lstStyle>
            <a:lvl1pPr algn="r">
              <a:defRPr sz="1200"/>
            </a:lvl1pPr>
          </a:lstStyle>
          <a:p>
            <a:fld id="{A2AE8C52-044E-4EFB-B203-9A0123FEDE1D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8362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0" tIns="46875" rIns="93750" bIns="46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50" tIns="46875" rIns="93750" bIns="468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50" tIns="46875" rIns="93750" bIns="46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50" tIns="46875" rIns="93750" bIns="46875" rtlCol="0" anchor="b"/>
          <a:lstStyle>
            <a:lvl1pPr algn="r">
              <a:defRPr sz="1200"/>
            </a:lvl1pPr>
          </a:lstStyle>
          <a:p>
            <a:fld id="{A6DC84EC-AD1F-4422-847D-141798DF8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1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C84EC-AD1F-4422-847D-141798DF8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6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0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1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A982-9323-42E5-862A-2155EB33CC7F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A418-45F4-46D6-AA3D-E1D0F1FC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486400" cy="488171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876800"/>
            <a:ext cx="5486400" cy="1981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0"/>
            <a:ext cx="1828800" cy="3429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0"/>
            <a:ext cx="3657600" cy="488171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881716"/>
            <a:ext cx="3657600" cy="19762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76200"/>
            <a:ext cx="165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Political Parties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871" y="4958834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Campaign Financing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3094" y="9894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Media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87868"/>
            <a:ext cx="176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Electoral College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65464" y="4876800"/>
            <a:ext cx="8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Voting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52400" y="457200"/>
            <a:ext cx="2514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" y="1524000"/>
            <a:ext cx="2209800" cy="609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04800" y="2209800"/>
            <a:ext cx="2209800" cy="609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4800" y="2895600"/>
            <a:ext cx="2209800" cy="609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4800" y="3581400"/>
            <a:ext cx="2209800" cy="609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18" idx="2"/>
            <a:endCxn id="20" idx="0"/>
          </p:cNvCxnSpPr>
          <p:nvPr/>
        </p:nvCxnSpPr>
        <p:spPr>
          <a:xfrm>
            <a:off x="1409700" y="1371600"/>
            <a:ext cx="0" cy="152400"/>
          </a:xfrm>
          <a:prstGeom prst="line">
            <a:avLst/>
          </a:prstGeom>
          <a:ln w="1143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0"/>
            <a:endCxn id="20" idx="2"/>
          </p:cNvCxnSpPr>
          <p:nvPr/>
        </p:nvCxnSpPr>
        <p:spPr>
          <a:xfrm flipV="1">
            <a:off x="1409700" y="2133600"/>
            <a:ext cx="0" cy="76200"/>
          </a:xfrm>
          <a:prstGeom prst="line">
            <a:avLst/>
          </a:prstGeom>
          <a:ln w="1143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" idx="2"/>
            <a:endCxn id="23" idx="0"/>
          </p:cNvCxnSpPr>
          <p:nvPr/>
        </p:nvCxnSpPr>
        <p:spPr>
          <a:xfrm>
            <a:off x="1409700" y="2819400"/>
            <a:ext cx="0" cy="76200"/>
          </a:xfrm>
          <a:prstGeom prst="line">
            <a:avLst/>
          </a:prstGeom>
          <a:ln w="1143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2"/>
            <a:endCxn id="24" idx="0"/>
          </p:cNvCxnSpPr>
          <p:nvPr/>
        </p:nvCxnSpPr>
        <p:spPr>
          <a:xfrm>
            <a:off x="1409700" y="3505200"/>
            <a:ext cx="0" cy="76200"/>
          </a:xfrm>
          <a:prstGeom prst="line">
            <a:avLst/>
          </a:prstGeom>
          <a:ln w="1143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819400" y="4572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971800" y="1524000"/>
            <a:ext cx="22098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971800" y="2209800"/>
            <a:ext cx="22098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971800" y="2895600"/>
            <a:ext cx="22098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971800" y="3581400"/>
            <a:ext cx="22098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37" idx="2"/>
            <a:endCxn id="38" idx="0"/>
          </p:cNvCxnSpPr>
          <p:nvPr/>
        </p:nvCxnSpPr>
        <p:spPr>
          <a:xfrm>
            <a:off x="4076700" y="1371600"/>
            <a:ext cx="0" cy="15240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9" idx="0"/>
            <a:endCxn id="38" idx="2"/>
          </p:cNvCxnSpPr>
          <p:nvPr/>
        </p:nvCxnSpPr>
        <p:spPr>
          <a:xfrm flipV="1">
            <a:off x="4076700" y="2133600"/>
            <a:ext cx="0" cy="7620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9" idx="2"/>
            <a:endCxn id="40" idx="0"/>
          </p:cNvCxnSpPr>
          <p:nvPr/>
        </p:nvCxnSpPr>
        <p:spPr>
          <a:xfrm>
            <a:off x="4076700" y="2819400"/>
            <a:ext cx="0" cy="7620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2"/>
            <a:endCxn id="41" idx="0"/>
          </p:cNvCxnSpPr>
          <p:nvPr/>
        </p:nvCxnSpPr>
        <p:spPr>
          <a:xfrm>
            <a:off x="4076700" y="3505200"/>
            <a:ext cx="0" cy="7620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6200" y="4267200"/>
            <a:ext cx="1143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524000" y="4267200"/>
            <a:ext cx="1143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219200" y="4562320"/>
            <a:ext cx="304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819400" y="4267200"/>
            <a:ext cx="1143000" cy="533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267200" y="4267200"/>
            <a:ext cx="1143000" cy="533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962400" y="45339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54" name="5-Point Star 53"/>
          <p:cNvSpPr/>
          <p:nvPr/>
        </p:nvSpPr>
        <p:spPr>
          <a:xfrm>
            <a:off x="76200" y="2362200"/>
            <a:ext cx="228600" cy="226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76200" y="3050458"/>
            <a:ext cx="228600" cy="226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2095500" y="5030429"/>
            <a:ext cx="228600" cy="226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52400" y="5410200"/>
            <a:ext cx="1111489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24000" y="5410200"/>
            <a:ext cx="1111489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27111" y="5410200"/>
            <a:ext cx="1111489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98711" y="5410200"/>
            <a:ext cx="1111489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>
            <a:stCxn id="60" idx="3"/>
            <a:endCxn id="61" idx="1"/>
          </p:cNvCxnSpPr>
          <p:nvPr/>
        </p:nvCxnSpPr>
        <p:spPr>
          <a:xfrm>
            <a:off x="1263889" y="6057900"/>
            <a:ext cx="260111" cy="0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1" idx="3"/>
            <a:endCxn id="64" idx="1"/>
          </p:cNvCxnSpPr>
          <p:nvPr/>
        </p:nvCxnSpPr>
        <p:spPr>
          <a:xfrm>
            <a:off x="2635489" y="6057900"/>
            <a:ext cx="291622" cy="0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4" idx="3"/>
            <a:endCxn id="65" idx="1"/>
          </p:cNvCxnSpPr>
          <p:nvPr/>
        </p:nvCxnSpPr>
        <p:spPr>
          <a:xfrm>
            <a:off x="4038600" y="6057900"/>
            <a:ext cx="260111" cy="0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200400" y="4955917"/>
            <a:ext cx="968255" cy="3751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“reform”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41945" y="4955917"/>
            <a:ext cx="968255" cy="3751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84" name="Straight Arrow Connector 83"/>
          <p:cNvCxnSpPr>
            <a:stCxn id="79" idx="3"/>
            <a:endCxn id="80" idx="1"/>
          </p:cNvCxnSpPr>
          <p:nvPr/>
        </p:nvCxnSpPr>
        <p:spPr>
          <a:xfrm>
            <a:off x="4168655" y="5143500"/>
            <a:ext cx="27329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pearce.dietrich\AppData\Local\Microsoft\Windows\Temporary Internet Files\Content.IE5\GB741449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517" y="5181600"/>
            <a:ext cx="469683" cy="2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pearce.dietrich\AppData\Local\Microsoft\Windows\Temporary Internet Files\Content.IE5\GB741449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12463"/>
            <a:ext cx="469683" cy="2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C:\Users\pearce.dietrich\AppData\Local\Microsoft\Windows\Temporary Internet Files\Content.IE5\GB741449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36263"/>
            <a:ext cx="469683" cy="2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C:\Users\pearce.dietrich\AppData\Local\Microsoft\Windows\Temporary Internet Files\Content.IE5\GB741449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469683" cy="2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C:\Users\pearce.dietrich\AppData\Local\Microsoft\Windows\Temporary Internet Files\Content.IE5\GB741449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81600"/>
            <a:ext cx="469683" cy="2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/>
          <p:cNvSpPr/>
          <p:nvPr/>
        </p:nvSpPr>
        <p:spPr>
          <a:xfrm>
            <a:off x="5562600" y="5181600"/>
            <a:ext cx="1295400" cy="1371600"/>
          </a:xfrm>
          <a:prstGeom prst="ellipse">
            <a:avLst/>
          </a:prstGeom>
          <a:solidFill>
            <a:srgbClr val="FFFFCC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162800" y="5605463"/>
            <a:ext cx="914400" cy="523875"/>
          </a:xfrm>
          <a:prstGeom prst="roundRect">
            <a:avLst/>
          </a:prstGeom>
          <a:solidFill>
            <a:srgbClr val="FFFFCC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7162800" y="4953000"/>
            <a:ext cx="914400" cy="523875"/>
          </a:xfrm>
          <a:prstGeom prst="roundRect">
            <a:avLst/>
          </a:prstGeom>
          <a:solidFill>
            <a:srgbClr val="FFFFCC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7162800" y="6257925"/>
            <a:ext cx="914400" cy="523875"/>
          </a:xfrm>
          <a:prstGeom prst="roundRect">
            <a:avLst/>
          </a:prstGeom>
          <a:solidFill>
            <a:srgbClr val="FFFFCC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stCxn id="85" idx="6"/>
            <a:endCxn id="95" idx="1"/>
          </p:cNvCxnSpPr>
          <p:nvPr/>
        </p:nvCxnSpPr>
        <p:spPr>
          <a:xfrm flipV="1">
            <a:off x="6858000" y="5214938"/>
            <a:ext cx="304800" cy="652462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5" idx="6"/>
            <a:endCxn id="94" idx="1"/>
          </p:cNvCxnSpPr>
          <p:nvPr/>
        </p:nvCxnSpPr>
        <p:spPr>
          <a:xfrm>
            <a:off x="6858000" y="5867400"/>
            <a:ext cx="304800" cy="1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6"/>
            <a:endCxn id="96" idx="1"/>
          </p:cNvCxnSpPr>
          <p:nvPr/>
        </p:nvCxnSpPr>
        <p:spPr>
          <a:xfrm>
            <a:off x="6858000" y="5867400"/>
            <a:ext cx="304800" cy="652463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pearce.dietrich\AppData\Local\Microsoft\Windows\Temporary Internet Files\Content.IE5\W5XC5IF5\MC9000592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47668"/>
            <a:ext cx="609600" cy="7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earce.dietrich\AppData\Local\Microsoft\Windows\Temporary Internet Files\Content.IE5\GB741449\MC900027417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CC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120" y="5181600"/>
            <a:ext cx="431423" cy="27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earce.dietrich\AppData\Local\Microsoft\Windows\Temporary Internet Files\Content.IE5\GB741449\MC90017437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039" y="5486400"/>
            <a:ext cx="465584" cy="32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8452483" y="5757446"/>
            <a:ext cx="51669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18</a:t>
            </a:r>
            <a:endParaRPr lang="en-US" sz="1600" b="1" dirty="0"/>
          </a:p>
        </p:txBody>
      </p:sp>
      <p:sp>
        <p:nvSpPr>
          <p:cNvPr id="66" name="Rectangle 65"/>
          <p:cNvSpPr/>
          <p:nvPr/>
        </p:nvSpPr>
        <p:spPr>
          <a:xfrm>
            <a:off x="5638800" y="451366"/>
            <a:ext cx="1544782" cy="1072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411190" y="990600"/>
            <a:ext cx="772391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38800" y="451366"/>
            <a:ext cx="772390" cy="5392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5638800" y="1714500"/>
            <a:ext cx="1544782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endCxn id="70" idx="0"/>
          </p:cNvCxnSpPr>
          <p:nvPr/>
        </p:nvCxnSpPr>
        <p:spPr>
          <a:xfrm>
            <a:off x="6411190" y="1524000"/>
            <a:ext cx="1" cy="1905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6431280" y="228600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5562598" y="228600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6431282" y="285750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562600" y="285750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6431282" y="343662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562600" y="3436620"/>
            <a:ext cx="800101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77" idx="0"/>
          </p:cNvCxnSpPr>
          <p:nvPr/>
        </p:nvCxnSpPr>
        <p:spPr>
          <a:xfrm flipH="1" flipV="1">
            <a:off x="5962648" y="2209800"/>
            <a:ext cx="1" cy="7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1" idx="0"/>
            <a:endCxn id="77" idx="2"/>
          </p:cNvCxnSpPr>
          <p:nvPr/>
        </p:nvCxnSpPr>
        <p:spPr>
          <a:xfrm flipH="1" flipV="1">
            <a:off x="5962649" y="2781300"/>
            <a:ext cx="2" cy="7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3" idx="0"/>
            <a:endCxn id="81" idx="2"/>
          </p:cNvCxnSpPr>
          <p:nvPr/>
        </p:nvCxnSpPr>
        <p:spPr>
          <a:xfrm flipV="1">
            <a:off x="5962651" y="3352800"/>
            <a:ext cx="0" cy="8382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5" idx="0"/>
          </p:cNvCxnSpPr>
          <p:nvPr/>
        </p:nvCxnSpPr>
        <p:spPr>
          <a:xfrm flipH="1" flipV="1">
            <a:off x="6831330" y="2209800"/>
            <a:ext cx="1" cy="7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8" idx="0"/>
            <a:endCxn id="75" idx="2"/>
          </p:cNvCxnSpPr>
          <p:nvPr/>
        </p:nvCxnSpPr>
        <p:spPr>
          <a:xfrm flipH="1" flipV="1">
            <a:off x="6831331" y="2781300"/>
            <a:ext cx="2" cy="76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2" idx="0"/>
            <a:endCxn id="78" idx="2"/>
          </p:cNvCxnSpPr>
          <p:nvPr/>
        </p:nvCxnSpPr>
        <p:spPr>
          <a:xfrm flipV="1">
            <a:off x="6831333" y="3352800"/>
            <a:ext cx="0" cy="8382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 Single Corner Rectangle 104"/>
          <p:cNvSpPr/>
          <p:nvPr/>
        </p:nvSpPr>
        <p:spPr>
          <a:xfrm>
            <a:off x="5562600" y="3992880"/>
            <a:ext cx="1828800" cy="792480"/>
          </a:xfrm>
          <a:prstGeom prst="round1Rect">
            <a:avLst>
              <a:gd name="adj" fmla="val 50000"/>
            </a:avLst>
          </a:prstGeom>
          <a:solidFill>
            <a:schemeClr val="bg2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6024995" y="3992880"/>
            <a:ext cx="0" cy="80772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16200000">
            <a:off x="5406236" y="4189856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e</a:t>
            </a:r>
            <a:r>
              <a:rPr lang="en-US" sz="1100" b="1" dirty="0" smtClean="0"/>
              <a:t>valuating</a:t>
            </a:r>
          </a:p>
          <a:p>
            <a:r>
              <a:rPr lang="en-US" sz="1100" b="1" dirty="0" smtClean="0"/>
              <a:t>campaigns</a:t>
            </a:r>
            <a:endParaRPr lang="en-US" sz="1100" b="1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6024995" y="4191000"/>
            <a:ext cx="1290205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05" idx="3"/>
          </p:cNvCxnSpPr>
          <p:nvPr/>
        </p:nvCxnSpPr>
        <p:spPr>
          <a:xfrm>
            <a:off x="6024995" y="4389120"/>
            <a:ext cx="1366405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024995" y="4572000"/>
            <a:ext cx="1366405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 Same Side Corner Rectangle 115"/>
          <p:cNvSpPr/>
          <p:nvPr/>
        </p:nvSpPr>
        <p:spPr>
          <a:xfrm>
            <a:off x="7543800" y="3543300"/>
            <a:ext cx="1447800" cy="124206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7543800" y="3810000"/>
            <a:ext cx="14478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7543800" y="4152900"/>
            <a:ext cx="14478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543800" y="4495800"/>
            <a:ext cx="14478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644036" y="3505200"/>
            <a:ext cx="124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Public Policy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7667" y="622012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Functions</a:t>
            </a:r>
            <a:endParaRPr lang="en-US" sz="32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006491" y="622011"/>
            <a:ext cx="20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Similarities</a:t>
            </a:r>
            <a:endParaRPr lang="en-US" sz="32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468737" y="1644134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Recruit/nominate</a:t>
            </a:r>
            <a:endParaRPr lang="en-US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601005" y="2329934"/>
            <a:ext cx="158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Educate voters</a:t>
            </a:r>
            <a:endParaRPr lang="en-US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99783" y="301573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Help win ($)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228600" y="3701534"/>
            <a:ext cx="232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Monitor office holders</a:t>
            </a:r>
            <a:endParaRPr lang="en-US" sz="175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96805" y="1600200"/>
            <a:ext cx="135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Want to win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3216615" y="2286000"/>
            <a:ext cx="168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Influence policy</a:t>
            </a:r>
            <a:endParaRPr lang="en-US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2913273" y="3035087"/>
            <a:ext cx="2326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Liberal &amp; Conservative</a:t>
            </a:r>
            <a:endParaRPr lang="en-US" sz="175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988836" y="3657600"/>
            <a:ext cx="214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Appeal to the center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834836" y="4351938"/>
            <a:ext cx="1127040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3</a:t>
            </a:r>
            <a:r>
              <a:rPr lang="en-US" sz="1750" b="1" baseline="30000" dirty="0" smtClean="0"/>
              <a:t>rd</a:t>
            </a:r>
            <a:r>
              <a:rPr lang="en-US" sz="1750" b="1" dirty="0" smtClean="0"/>
              <a:t> parties</a:t>
            </a:r>
            <a:endParaRPr lang="en-US" sz="175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287940" y="4351937"/>
            <a:ext cx="1148584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New ideas</a:t>
            </a:r>
            <a:endParaRPr lang="en-US" sz="175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37070" y="4343401"/>
            <a:ext cx="996748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Platform</a:t>
            </a:r>
            <a:endParaRPr lang="en-US" sz="175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607839" y="4343400"/>
            <a:ext cx="982961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Ideology</a:t>
            </a:r>
            <a:endParaRPr lang="en-US" sz="175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517385" y="4953000"/>
            <a:ext cx="845873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change</a:t>
            </a:r>
            <a:endParaRPr lang="en-US" sz="175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789062" y="5181600"/>
            <a:ext cx="8424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Lack of </a:t>
            </a:r>
          </a:p>
          <a:p>
            <a:pPr algn="ctr"/>
            <a:r>
              <a:rPr lang="en-US" sz="1600" b="1" dirty="0" smtClean="0"/>
              <a:t>Interest</a:t>
            </a:r>
          </a:p>
          <a:p>
            <a:pPr algn="ctr"/>
            <a:r>
              <a:rPr lang="en-US" sz="1600" b="1" dirty="0"/>
              <a:t>&amp;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Fail to </a:t>
            </a:r>
          </a:p>
          <a:p>
            <a:pPr algn="ctr"/>
            <a:r>
              <a:rPr lang="en-US" sz="1600" b="1" dirty="0" smtClean="0"/>
              <a:t>register</a:t>
            </a:r>
            <a:endParaRPr lang="en-US" sz="16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7315200" y="5048563"/>
            <a:ext cx="536494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Age</a:t>
            </a:r>
            <a:endParaRPr lang="en-US" sz="175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204332" y="5662500"/>
            <a:ext cx="872868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50" b="1" dirty="0" smtClean="0"/>
              <a:t>Income</a:t>
            </a:r>
            <a:endParaRPr lang="en-US" sz="175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7125298" y="6324220"/>
            <a:ext cx="102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50" b="1" dirty="0" smtClean="0"/>
              <a:t>Education</a:t>
            </a:r>
            <a:endParaRPr lang="en-US" sz="155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304800" y="5629870"/>
            <a:ext cx="815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Costs a lot $ to run</a:t>
            </a:r>
            <a:endParaRPr lang="en-US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1637071" y="5486400"/>
            <a:ext cx="920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$ from interest groups </a:t>
            </a:r>
            <a:r>
              <a:rPr lang="en-US" sz="1400" b="1" dirty="0" smtClean="0"/>
              <a:t>&amp;</a:t>
            </a:r>
            <a:r>
              <a:rPr lang="en-US" b="1" dirty="0" smtClean="0"/>
              <a:t> PACs</a:t>
            </a:r>
            <a:endParaRPr lang="en-US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3041643" y="5562600"/>
            <a:ext cx="920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Do </a:t>
            </a:r>
            <a:r>
              <a:rPr lang="en-US" b="1" dirty="0"/>
              <a:t>favors </a:t>
            </a:r>
            <a:r>
              <a:rPr lang="en-US" b="1" dirty="0" smtClean="0"/>
              <a:t>for $</a:t>
            </a:r>
            <a:endParaRPr lang="en-US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4305300" y="5410200"/>
            <a:ext cx="11312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Gov’t works for the PACs not the people</a:t>
            </a:r>
            <a:endParaRPr lang="en-US" sz="16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5822858" y="536317"/>
            <a:ext cx="37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tv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6471423" y="536317"/>
            <a:ext cx="67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radio</a:t>
            </a:r>
            <a:endParaRPr lang="en-US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5648987" y="914400"/>
            <a:ext cx="828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</a:t>
            </a:r>
            <a:r>
              <a:rPr lang="en-US" b="1" dirty="0" smtClean="0"/>
              <a:t>ews-paper</a:t>
            </a:r>
            <a:endParaRPr lang="en-US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412235" y="1075982"/>
            <a:ext cx="8267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internet</a:t>
            </a:r>
            <a:endParaRPr lang="en-US" sz="15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5648987" y="1764894"/>
            <a:ext cx="1544782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" b="1" dirty="0" smtClean="0"/>
              <a:t>Keep informed</a:t>
            </a:r>
            <a:endParaRPr lang="en-US" sz="175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5562600" y="2312313"/>
            <a:ext cx="8194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identify </a:t>
            </a:r>
          </a:p>
          <a:p>
            <a:pPr algn="ctr"/>
            <a:r>
              <a:rPr lang="en-US" sz="1100" b="1" dirty="0" smtClean="0"/>
              <a:t>candidates</a:t>
            </a:r>
            <a:endParaRPr lang="en-US" sz="11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559338" y="2895600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Emphasize</a:t>
            </a:r>
            <a:endParaRPr lang="en-US" sz="1100" b="1" dirty="0"/>
          </a:p>
          <a:p>
            <a:pPr algn="ctr"/>
            <a:r>
              <a:rPr lang="en-US" sz="1100" b="1" dirty="0" smtClean="0"/>
              <a:t>issues</a:t>
            </a:r>
            <a:endParaRPr lang="en-US" sz="11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5559338" y="3459033"/>
            <a:ext cx="803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Write editorials</a:t>
            </a:r>
            <a:endParaRPr lang="en-US" sz="1100" b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6426215" y="2889706"/>
            <a:ext cx="803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Political Cartoons</a:t>
            </a:r>
            <a:endParaRPr lang="en-US" sz="11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6435639" y="3459033"/>
            <a:ext cx="803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Op-ed pieces</a:t>
            </a:r>
            <a:endParaRPr lang="en-US" sz="11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6435639" y="2265402"/>
            <a:ext cx="803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Different points of view</a:t>
            </a:r>
            <a:endParaRPr lang="en-US" sz="10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5980208" y="3962400"/>
            <a:ext cx="11063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/>
              <a:t>Fact from fiction</a:t>
            </a:r>
            <a:endParaRPr lang="en-US" sz="105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5986904" y="4165684"/>
            <a:ext cx="4138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/>
              <a:t>Bias</a:t>
            </a:r>
            <a:endParaRPr lang="en-US" sz="105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5971668" y="4343400"/>
            <a:ext cx="11304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Evaluate Sources</a:t>
            </a:r>
            <a:endParaRPr lang="en-US" sz="105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995607" y="4546684"/>
            <a:ext cx="1319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/>
              <a:t>Identify propaganda</a:t>
            </a:r>
            <a:endParaRPr lang="en-US" sz="1050" b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7728129" y="3843754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Focus on issues</a:t>
            </a:r>
            <a:endParaRPr lang="en-US" sz="11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7995029" y="4191000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forum</a:t>
            </a:r>
            <a:endParaRPr lang="en-US" sz="11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7532568" y="4494813"/>
            <a:ext cx="1470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/>
              <a:t>Hold gov’t accountable</a:t>
            </a:r>
            <a:endParaRPr lang="en-US" sz="1050" b="1" dirty="0"/>
          </a:p>
        </p:txBody>
      </p:sp>
      <p:pic>
        <p:nvPicPr>
          <p:cNvPr id="14" name="Picture 2" descr="File:ElectoralCollege2012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93" y="390400"/>
            <a:ext cx="1562814" cy="94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Rounded Rectangle 157"/>
          <p:cNvSpPr/>
          <p:nvPr/>
        </p:nvSpPr>
        <p:spPr>
          <a:xfrm>
            <a:off x="7448193" y="1371600"/>
            <a:ext cx="1554650" cy="4132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7448193" y="1905000"/>
            <a:ext cx="1562814" cy="4132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/>
          <p:cNvSpPr/>
          <p:nvPr/>
        </p:nvSpPr>
        <p:spPr>
          <a:xfrm>
            <a:off x="7461883" y="2438400"/>
            <a:ext cx="1540960" cy="4132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7472411" y="2939534"/>
            <a:ext cx="1519189" cy="4132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Connector 161"/>
          <p:cNvCxnSpPr>
            <a:stCxn id="159" idx="0"/>
            <a:endCxn id="158" idx="2"/>
          </p:cNvCxnSpPr>
          <p:nvPr/>
        </p:nvCxnSpPr>
        <p:spPr>
          <a:xfrm flipH="1" flipV="1">
            <a:off x="8225518" y="1784866"/>
            <a:ext cx="4082" cy="120134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9" idx="2"/>
            <a:endCxn id="160" idx="0"/>
          </p:cNvCxnSpPr>
          <p:nvPr/>
        </p:nvCxnSpPr>
        <p:spPr>
          <a:xfrm>
            <a:off x="8229600" y="2318266"/>
            <a:ext cx="2763" cy="120134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60" idx="2"/>
            <a:endCxn id="161" idx="0"/>
          </p:cNvCxnSpPr>
          <p:nvPr/>
        </p:nvCxnSpPr>
        <p:spPr>
          <a:xfrm flipH="1">
            <a:off x="8232006" y="2851666"/>
            <a:ext cx="357" cy="87868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472411" y="1981200"/>
            <a:ext cx="1544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Based on Population</a:t>
            </a:r>
            <a:endParaRPr lang="en-US" sz="12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7481033" y="2480846"/>
            <a:ext cx="1544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270 to win</a:t>
            </a:r>
            <a:endParaRPr lang="en-US" sz="1600" b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7446818" y="2901630"/>
            <a:ext cx="154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Favors large    populated states</a:t>
            </a:r>
            <a:endParaRPr lang="en-US" sz="12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7481033" y="1414046"/>
            <a:ext cx="1544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Elects President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444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128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22</cp:revision>
  <cp:lastPrinted>2013-04-09T11:19:24Z</cp:lastPrinted>
  <dcterms:created xsi:type="dcterms:W3CDTF">2012-10-26T16:13:19Z</dcterms:created>
  <dcterms:modified xsi:type="dcterms:W3CDTF">2013-04-09T11:19:50Z</dcterms:modified>
</cp:coreProperties>
</file>